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34747200" cy="51206400"/>
  <p:notesSz cx="9312275" cy="7026275"/>
  <p:defaultTextStyle>
    <a:defPPr>
      <a:defRPr lang="en-US"/>
    </a:defPPr>
    <a:lvl1pPr algn="l" rtl="0" fontAlgn="base">
      <a:spcBef>
        <a:spcPct val="0"/>
      </a:spcBef>
      <a:spcAft>
        <a:spcPct val="0"/>
      </a:spcAft>
      <a:defRPr sz="3589" kern="1200">
        <a:solidFill>
          <a:schemeClr val="tx1"/>
        </a:solidFill>
        <a:latin typeface="Arial Narrow" pitchFamily="34" charset="0"/>
        <a:ea typeface="+mn-ea"/>
        <a:cs typeface="+mn-cs"/>
      </a:defRPr>
    </a:lvl1pPr>
    <a:lvl2pPr marL="482575" algn="l" rtl="0" fontAlgn="base">
      <a:spcBef>
        <a:spcPct val="0"/>
      </a:spcBef>
      <a:spcAft>
        <a:spcPct val="0"/>
      </a:spcAft>
      <a:defRPr sz="3589" kern="1200">
        <a:solidFill>
          <a:schemeClr val="tx1"/>
        </a:solidFill>
        <a:latin typeface="Arial Narrow" pitchFamily="34" charset="0"/>
        <a:ea typeface="+mn-ea"/>
        <a:cs typeface="+mn-cs"/>
      </a:defRPr>
    </a:lvl2pPr>
    <a:lvl3pPr marL="965149" algn="l" rtl="0" fontAlgn="base">
      <a:spcBef>
        <a:spcPct val="0"/>
      </a:spcBef>
      <a:spcAft>
        <a:spcPct val="0"/>
      </a:spcAft>
      <a:defRPr sz="3589" kern="1200">
        <a:solidFill>
          <a:schemeClr val="tx1"/>
        </a:solidFill>
        <a:latin typeface="Arial Narrow" pitchFamily="34" charset="0"/>
        <a:ea typeface="+mn-ea"/>
        <a:cs typeface="+mn-cs"/>
      </a:defRPr>
    </a:lvl3pPr>
    <a:lvl4pPr marL="1447724" algn="l" rtl="0" fontAlgn="base">
      <a:spcBef>
        <a:spcPct val="0"/>
      </a:spcBef>
      <a:spcAft>
        <a:spcPct val="0"/>
      </a:spcAft>
      <a:defRPr sz="3589" kern="1200">
        <a:solidFill>
          <a:schemeClr val="tx1"/>
        </a:solidFill>
        <a:latin typeface="Arial Narrow" pitchFamily="34" charset="0"/>
        <a:ea typeface="+mn-ea"/>
        <a:cs typeface="+mn-cs"/>
      </a:defRPr>
    </a:lvl4pPr>
    <a:lvl5pPr marL="1930298" algn="l" rtl="0" fontAlgn="base">
      <a:spcBef>
        <a:spcPct val="0"/>
      </a:spcBef>
      <a:spcAft>
        <a:spcPct val="0"/>
      </a:spcAft>
      <a:defRPr sz="3589" kern="1200">
        <a:solidFill>
          <a:schemeClr val="tx1"/>
        </a:solidFill>
        <a:latin typeface="Arial Narrow" pitchFamily="34" charset="0"/>
        <a:ea typeface="+mn-ea"/>
        <a:cs typeface="+mn-cs"/>
      </a:defRPr>
    </a:lvl5pPr>
    <a:lvl6pPr marL="2412873" algn="l" defTabSz="965149" rtl="0" eaLnBrk="1" latinLnBrk="0" hangingPunct="1">
      <a:defRPr sz="3589" kern="1200">
        <a:solidFill>
          <a:schemeClr val="tx1"/>
        </a:solidFill>
        <a:latin typeface="Arial Narrow" pitchFamily="34" charset="0"/>
        <a:ea typeface="+mn-ea"/>
        <a:cs typeface="+mn-cs"/>
      </a:defRPr>
    </a:lvl6pPr>
    <a:lvl7pPr marL="2895448" algn="l" defTabSz="965149" rtl="0" eaLnBrk="1" latinLnBrk="0" hangingPunct="1">
      <a:defRPr sz="3589" kern="1200">
        <a:solidFill>
          <a:schemeClr val="tx1"/>
        </a:solidFill>
        <a:latin typeface="Arial Narrow" pitchFamily="34" charset="0"/>
        <a:ea typeface="+mn-ea"/>
        <a:cs typeface="+mn-cs"/>
      </a:defRPr>
    </a:lvl7pPr>
    <a:lvl8pPr marL="3378022" algn="l" defTabSz="965149" rtl="0" eaLnBrk="1" latinLnBrk="0" hangingPunct="1">
      <a:defRPr sz="3589" kern="1200">
        <a:solidFill>
          <a:schemeClr val="tx1"/>
        </a:solidFill>
        <a:latin typeface="Arial Narrow" pitchFamily="34" charset="0"/>
        <a:ea typeface="+mn-ea"/>
        <a:cs typeface="+mn-cs"/>
      </a:defRPr>
    </a:lvl8pPr>
    <a:lvl9pPr marL="3860597" algn="l" defTabSz="965149" rtl="0" eaLnBrk="1" latinLnBrk="0" hangingPunct="1">
      <a:defRPr sz="3589" kern="1200">
        <a:solidFill>
          <a:schemeClr val="tx1"/>
        </a:solidFill>
        <a:latin typeface="Arial Narrow" pitchFamily="34" charset="0"/>
        <a:ea typeface="+mn-ea"/>
        <a:cs typeface="+mn-cs"/>
      </a:defRPr>
    </a:lvl9pPr>
  </p:defaultTextStyle>
  <p:extLst>
    <p:ext uri="{EFAFB233-063F-42B5-8137-9DF3F51BA10A}">
      <p15:sldGuideLst xmlns="" xmlns:p15="http://schemas.microsoft.com/office/powerpoint/2012/main">
        <p15:guide id="1" orient="horz" pos="10944" userDrawn="1">
          <p15:clr>
            <a:srgbClr val="A4A3A4"/>
          </p15:clr>
        </p15:guide>
        <p15:guide id="2" pos="10911" userDrawn="1">
          <p15:clr>
            <a:srgbClr val="A4A3A4"/>
          </p15:clr>
        </p15:guide>
        <p15:guide id="3" orient="horz"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FFFFCC"/>
    <a:srgbClr val="FFFFFF"/>
    <a:srgbClr val="72A1FF"/>
    <a:srgbClr val="89B9FF"/>
    <a:srgbClr val="75ADFF"/>
    <a:srgbClr val="9EA9F8"/>
    <a:srgbClr val="1E88E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757" autoAdjust="0"/>
    <p:restoredTop sz="99143" autoAdjust="0"/>
  </p:normalViewPr>
  <p:slideViewPr>
    <p:cSldViewPr>
      <p:cViewPr>
        <p:scale>
          <a:sx n="40" d="100"/>
          <a:sy n="40" d="100"/>
        </p:scale>
        <p:origin x="-91" y="9125"/>
      </p:cViewPr>
      <p:guideLst>
        <p:guide orient="horz" pos="10944"/>
        <p:guide orient="horz" pos="16128"/>
        <p:guide pos="109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3" y="1"/>
            <a:ext cx="4035955" cy="351632"/>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7411" name="Rectangle 3"/>
          <p:cNvSpPr>
            <a:spLocks noGrp="1" noChangeArrowheads="1"/>
          </p:cNvSpPr>
          <p:nvPr>
            <p:ph type="dt" idx="1"/>
          </p:nvPr>
        </p:nvSpPr>
        <p:spPr bwMode="auto">
          <a:xfrm>
            <a:off x="5274733" y="1"/>
            <a:ext cx="4035955" cy="351632"/>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3762375" y="527050"/>
            <a:ext cx="1787525" cy="2633663"/>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31864" y="3338119"/>
            <a:ext cx="7448548" cy="3161506"/>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3" y="6673053"/>
            <a:ext cx="4035955" cy="351632"/>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7415" name="Rectangle 7"/>
          <p:cNvSpPr>
            <a:spLocks noGrp="1" noChangeArrowheads="1"/>
          </p:cNvSpPr>
          <p:nvPr>
            <p:ph type="sldNum" sz="quarter" idx="5"/>
          </p:nvPr>
        </p:nvSpPr>
        <p:spPr bwMode="auto">
          <a:xfrm>
            <a:off x="5274733" y="6673053"/>
            <a:ext cx="4035955" cy="351632"/>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algn="r">
              <a:defRPr sz="1200">
                <a:latin typeface="Times New Roman" pitchFamily="18" charset="0"/>
              </a:defRPr>
            </a:lvl1pPr>
          </a:lstStyle>
          <a:p>
            <a:pPr>
              <a:defRPr/>
            </a:pPr>
            <a:fld id="{145E885B-6F1D-4FA6-81BE-8F94FDA97623}" type="slidenum">
              <a:rPr lang="en-US"/>
              <a:pPr>
                <a:defRPr/>
              </a:pPr>
              <a:t>‹#›</a:t>
            </a:fld>
            <a:endParaRPr lang="en-US" dirty="0"/>
          </a:p>
        </p:txBody>
      </p:sp>
    </p:spTree>
    <p:extLst>
      <p:ext uri="{BB962C8B-B14F-4D97-AF65-F5344CB8AC3E}">
        <p14:creationId xmlns:p14="http://schemas.microsoft.com/office/powerpoint/2010/main" val="3179858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67" kern="1200">
        <a:solidFill>
          <a:schemeClr val="tx1"/>
        </a:solidFill>
        <a:latin typeface="Times New Roman" pitchFamily="18" charset="0"/>
        <a:ea typeface="+mn-ea"/>
        <a:cs typeface="+mn-cs"/>
      </a:defRPr>
    </a:lvl1pPr>
    <a:lvl2pPr marL="482575" algn="l" rtl="0" eaLnBrk="0" fontAlgn="base" hangingPunct="0">
      <a:spcBef>
        <a:spcPct val="30000"/>
      </a:spcBef>
      <a:spcAft>
        <a:spcPct val="0"/>
      </a:spcAft>
      <a:defRPr sz="1267" kern="1200">
        <a:solidFill>
          <a:schemeClr val="tx1"/>
        </a:solidFill>
        <a:latin typeface="Times New Roman" pitchFamily="18" charset="0"/>
        <a:ea typeface="+mn-ea"/>
        <a:cs typeface="+mn-cs"/>
      </a:defRPr>
    </a:lvl2pPr>
    <a:lvl3pPr marL="965149" algn="l" rtl="0" eaLnBrk="0" fontAlgn="base" hangingPunct="0">
      <a:spcBef>
        <a:spcPct val="30000"/>
      </a:spcBef>
      <a:spcAft>
        <a:spcPct val="0"/>
      </a:spcAft>
      <a:defRPr sz="1267" kern="1200">
        <a:solidFill>
          <a:schemeClr val="tx1"/>
        </a:solidFill>
        <a:latin typeface="Times New Roman" pitchFamily="18" charset="0"/>
        <a:ea typeface="+mn-ea"/>
        <a:cs typeface="+mn-cs"/>
      </a:defRPr>
    </a:lvl3pPr>
    <a:lvl4pPr marL="1447724" algn="l" rtl="0" eaLnBrk="0" fontAlgn="base" hangingPunct="0">
      <a:spcBef>
        <a:spcPct val="30000"/>
      </a:spcBef>
      <a:spcAft>
        <a:spcPct val="0"/>
      </a:spcAft>
      <a:defRPr sz="1267" kern="1200">
        <a:solidFill>
          <a:schemeClr val="tx1"/>
        </a:solidFill>
        <a:latin typeface="Times New Roman" pitchFamily="18" charset="0"/>
        <a:ea typeface="+mn-ea"/>
        <a:cs typeface="+mn-cs"/>
      </a:defRPr>
    </a:lvl4pPr>
    <a:lvl5pPr marL="1930298" algn="l" rtl="0" eaLnBrk="0" fontAlgn="base" hangingPunct="0">
      <a:spcBef>
        <a:spcPct val="30000"/>
      </a:spcBef>
      <a:spcAft>
        <a:spcPct val="0"/>
      </a:spcAft>
      <a:defRPr sz="1267" kern="1200">
        <a:solidFill>
          <a:schemeClr val="tx1"/>
        </a:solidFill>
        <a:latin typeface="Times New Roman" pitchFamily="18" charset="0"/>
        <a:ea typeface="+mn-ea"/>
        <a:cs typeface="+mn-cs"/>
      </a:defRPr>
    </a:lvl5pPr>
    <a:lvl6pPr marL="2412873" algn="l" defTabSz="965149" rtl="0" eaLnBrk="1" latinLnBrk="0" hangingPunct="1">
      <a:defRPr sz="1267" kern="1200">
        <a:solidFill>
          <a:schemeClr val="tx1"/>
        </a:solidFill>
        <a:latin typeface="+mn-lt"/>
        <a:ea typeface="+mn-ea"/>
        <a:cs typeface="+mn-cs"/>
      </a:defRPr>
    </a:lvl6pPr>
    <a:lvl7pPr marL="2895448" algn="l" defTabSz="965149" rtl="0" eaLnBrk="1" latinLnBrk="0" hangingPunct="1">
      <a:defRPr sz="1267" kern="1200">
        <a:solidFill>
          <a:schemeClr val="tx1"/>
        </a:solidFill>
        <a:latin typeface="+mn-lt"/>
        <a:ea typeface="+mn-ea"/>
        <a:cs typeface="+mn-cs"/>
      </a:defRPr>
    </a:lvl7pPr>
    <a:lvl8pPr marL="3378022" algn="l" defTabSz="965149" rtl="0" eaLnBrk="1" latinLnBrk="0" hangingPunct="1">
      <a:defRPr sz="1267" kern="1200">
        <a:solidFill>
          <a:schemeClr val="tx1"/>
        </a:solidFill>
        <a:latin typeface="+mn-lt"/>
        <a:ea typeface="+mn-ea"/>
        <a:cs typeface="+mn-cs"/>
      </a:defRPr>
    </a:lvl8pPr>
    <a:lvl9pPr marL="3860597" algn="l" defTabSz="965149" rtl="0" eaLnBrk="1" latinLnBrk="0" hangingPunct="1">
      <a:defRPr sz="126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A3C6008C-0025-4D34-8E1B-04D6C7CCAE7B}" type="slidenum">
              <a:rPr lang="en-US" smtClean="0"/>
              <a:pPr/>
              <a:t>1</a:t>
            </a:fld>
            <a:endParaRPr lang="en-US" dirty="0" smtClean="0"/>
          </a:p>
        </p:txBody>
      </p:sp>
      <p:sp>
        <p:nvSpPr>
          <p:cNvPr id="4099" name="Rectangle 2"/>
          <p:cNvSpPr>
            <a:spLocks noGrp="1" noRot="1" noChangeAspect="1" noChangeArrowheads="1" noTextEdit="1"/>
          </p:cNvSpPr>
          <p:nvPr>
            <p:ph type="sldImg"/>
          </p:nvPr>
        </p:nvSpPr>
        <p:spPr>
          <a:xfrm>
            <a:off x="3762375" y="527050"/>
            <a:ext cx="1787525" cy="2633663"/>
          </a:xfrm>
          <a:ln/>
        </p:spPr>
      </p:sp>
      <p:sp>
        <p:nvSpPr>
          <p:cNvPr id="41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8042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06543" y="15908162"/>
            <a:ext cx="29534115" cy="10974211"/>
          </a:xfrm>
        </p:spPr>
        <p:txBody>
          <a:bodyPr/>
          <a:lstStyle/>
          <a:p>
            <a:r>
              <a:rPr lang="en-US" smtClean="0"/>
              <a:t>Click to edit Master title style</a:t>
            </a:r>
            <a:endParaRPr lang="en-US"/>
          </a:p>
        </p:txBody>
      </p:sp>
      <p:sp>
        <p:nvSpPr>
          <p:cNvPr id="3" name="Subtitle 2"/>
          <p:cNvSpPr>
            <a:spLocks noGrp="1"/>
          </p:cNvSpPr>
          <p:nvPr>
            <p:ph type="subTitle" idx="1"/>
          </p:nvPr>
        </p:nvSpPr>
        <p:spPr>
          <a:xfrm>
            <a:off x="5211830" y="29015973"/>
            <a:ext cx="24323542" cy="13088056"/>
          </a:xfrm>
        </p:spPr>
        <p:txBody>
          <a:bodyPr/>
          <a:lstStyle>
            <a:lvl1pPr marL="0" indent="0" algn="ctr">
              <a:buNone/>
              <a:defRPr/>
            </a:lvl1pPr>
            <a:lvl2pPr marL="361965" indent="0" algn="ctr">
              <a:buNone/>
              <a:defRPr/>
            </a:lvl2pPr>
            <a:lvl3pPr marL="723930" indent="0" algn="ctr">
              <a:buNone/>
              <a:defRPr/>
            </a:lvl3pPr>
            <a:lvl4pPr marL="1085896" indent="0" algn="ctr">
              <a:buNone/>
              <a:defRPr/>
            </a:lvl4pPr>
            <a:lvl5pPr marL="1447861" indent="0" algn="ctr">
              <a:buNone/>
              <a:defRPr/>
            </a:lvl5pPr>
            <a:lvl6pPr marL="1809826" indent="0" algn="ctr">
              <a:buNone/>
              <a:defRPr/>
            </a:lvl6pPr>
            <a:lvl7pPr marL="2171791" indent="0" algn="ctr">
              <a:buNone/>
              <a:defRPr/>
            </a:lvl7pPr>
            <a:lvl8pPr marL="2533757" indent="0" algn="ctr">
              <a:buNone/>
              <a:defRPr/>
            </a:lvl8pPr>
            <a:lvl9pPr marL="289572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4054A23-F0E2-4757-B70E-E9C919F4242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A039C3A-D331-4B06-98B4-38E8CC35B33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758387" y="4551190"/>
            <a:ext cx="7383529" cy="409656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05287" y="4551190"/>
            <a:ext cx="22032450" cy="409656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EF7ACB-498C-45F2-B089-39753A125B7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05287" y="4551186"/>
            <a:ext cx="29536628" cy="8534400"/>
          </a:xfrm>
        </p:spPr>
        <p:txBody>
          <a:bodyPr/>
          <a:lstStyle>
            <a:lvl1pPr>
              <a:defRPr sz="4222">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605287" y="14791974"/>
            <a:ext cx="14707989" cy="30724827"/>
          </a:xfrm>
        </p:spPr>
        <p:txBody>
          <a:bodyPr/>
          <a:lstStyle>
            <a:lvl1pPr>
              <a:defRPr sz="4222">
                <a:latin typeface="Arial" panose="020B0604020202020204" pitchFamily="34" charset="0"/>
                <a:cs typeface="Arial" panose="020B0604020202020204" pitchFamily="34" charset="0"/>
              </a:defRPr>
            </a:lvl1pPr>
            <a:lvl2pPr>
              <a:defRPr sz="4222">
                <a:latin typeface="Arial" panose="020B0604020202020204" pitchFamily="34" charset="0"/>
                <a:cs typeface="Arial" panose="020B0604020202020204" pitchFamily="34" charset="0"/>
              </a:defRPr>
            </a:lvl2pPr>
            <a:lvl3pPr>
              <a:defRPr sz="4222">
                <a:latin typeface="Arial" panose="020B0604020202020204" pitchFamily="34" charset="0"/>
                <a:cs typeface="Arial" panose="020B0604020202020204" pitchFamily="34" charset="0"/>
              </a:defRPr>
            </a:lvl3pPr>
            <a:lvl4pPr>
              <a:defRPr sz="4222">
                <a:latin typeface="Arial" panose="020B0604020202020204" pitchFamily="34" charset="0"/>
                <a:cs typeface="Arial" panose="020B0604020202020204" pitchFamily="34" charset="0"/>
              </a:defRPr>
            </a:lvl4pPr>
            <a:lvl5pPr>
              <a:defRPr sz="4222">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17433925" y="14791973"/>
            <a:ext cx="14707990" cy="15243881"/>
          </a:xfrm>
        </p:spPr>
        <p:txBody>
          <a:bodyPr/>
          <a:lstStyle>
            <a:lvl1pPr>
              <a:defRPr sz="4222">
                <a:latin typeface="Arial" panose="020B0604020202020204" pitchFamily="34" charset="0"/>
                <a:cs typeface="Arial" panose="020B0604020202020204" pitchFamily="34" charset="0"/>
              </a:defRPr>
            </a:lvl1pPr>
            <a:lvl2pPr>
              <a:defRPr sz="4222">
                <a:latin typeface="Arial" panose="020B0604020202020204" pitchFamily="34" charset="0"/>
                <a:cs typeface="Arial" panose="020B0604020202020204" pitchFamily="34" charset="0"/>
              </a:defRPr>
            </a:lvl2pPr>
            <a:lvl3pPr>
              <a:defRPr sz="4222">
                <a:latin typeface="Arial" panose="020B0604020202020204" pitchFamily="34" charset="0"/>
                <a:cs typeface="Arial" panose="020B0604020202020204" pitchFamily="34" charset="0"/>
              </a:defRPr>
            </a:lvl3pPr>
            <a:lvl4pPr>
              <a:defRPr sz="4222">
                <a:latin typeface="Arial" panose="020B0604020202020204" pitchFamily="34" charset="0"/>
                <a:cs typeface="Arial" panose="020B0604020202020204" pitchFamily="34" charset="0"/>
              </a:defRPr>
            </a:lvl4pPr>
            <a:lvl5pPr>
              <a:defRPr sz="4222">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17433925" y="30272923"/>
            <a:ext cx="14707990" cy="15243879"/>
          </a:xfrm>
        </p:spPr>
        <p:txBody>
          <a:bodyPr/>
          <a:lstStyle>
            <a:lvl1pPr>
              <a:defRPr sz="4222">
                <a:latin typeface="Arial" panose="020B0604020202020204" pitchFamily="34" charset="0"/>
                <a:cs typeface="Arial" panose="020B0604020202020204" pitchFamily="34" charset="0"/>
              </a:defRPr>
            </a:lvl1pPr>
            <a:lvl2pPr>
              <a:defRPr sz="4222">
                <a:latin typeface="Arial" panose="020B0604020202020204" pitchFamily="34" charset="0"/>
                <a:cs typeface="Arial" panose="020B0604020202020204" pitchFamily="34" charset="0"/>
              </a:defRPr>
            </a:lvl2pPr>
            <a:lvl3pPr>
              <a:defRPr sz="4222">
                <a:latin typeface="Arial" panose="020B0604020202020204" pitchFamily="34" charset="0"/>
                <a:cs typeface="Arial" panose="020B0604020202020204" pitchFamily="34" charset="0"/>
              </a:defRPr>
            </a:lvl3pPr>
            <a:lvl4pPr>
              <a:defRPr sz="4222">
                <a:latin typeface="Arial" panose="020B0604020202020204" pitchFamily="34" charset="0"/>
                <a:cs typeface="Arial" panose="020B0604020202020204" pitchFamily="34" charset="0"/>
              </a:defRPr>
            </a:lvl4pPr>
            <a:lvl5pPr>
              <a:defRPr sz="4222">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ln/>
        </p:spPr>
        <p:txBody>
          <a:bodyPr/>
          <a:lstStyle>
            <a:lvl1pPr>
              <a:defRPr sz="4222">
                <a:latin typeface="Arial" panose="020B0604020202020204" pitchFamily="34" charset="0"/>
                <a:cs typeface="Arial" panose="020B0604020202020204" pitchFamily="34" charset="0"/>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sz="4222">
                <a:latin typeface="Arial" panose="020B0604020202020204" pitchFamily="34" charset="0"/>
                <a:cs typeface="Arial" panose="020B0604020202020204" pitchFamily="34" charset="0"/>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sz="4222">
                <a:latin typeface="Arial" panose="020B0604020202020204" pitchFamily="34" charset="0"/>
                <a:cs typeface="Arial" panose="020B0604020202020204" pitchFamily="34" charset="0"/>
              </a:defRPr>
            </a:lvl1pPr>
          </a:lstStyle>
          <a:p>
            <a:pPr>
              <a:defRPr/>
            </a:pPr>
            <a:fld id="{21283512-4165-4FFF-BDAC-BD1C885C3D6C}"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FECAC4-059E-49D5-9FBF-99061C1B991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4788" y="32905349"/>
            <a:ext cx="29535372" cy="10169173"/>
          </a:xfrm>
        </p:spPr>
        <p:txBody>
          <a:bodyPr anchor="t"/>
          <a:lstStyle>
            <a:lvl1pPr algn="l">
              <a:defRPr sz="3167" b="1" cap="all"/>
            </a:lvl1pPr>
          </a:lstStyle>
          <a:p>
            <a:r>
              <a:rPr lang="en-US" smtClean="0"/>
              <a:t>Click to edit Master title style</a:t>
            </a:r>
            <a:endParaRPr lang="en-US"/>
          </a:p>
        </p:txBody>
      </p:sp>
      <p:sp>
        <p:nvSpPr>
          <p:cNvPr id="3" name="Text Placeholder 2"/>
          <p:cNvSpPr>
            <a:spLocks noGrp="1"/>
          </p:cNvSpPr>
          <p:nvPr>
            <p:ph type="body" idx="1"/>
          </p:nvPr>
        </p:nvSpPr>
        <p:spPr>
          <a:xfrm>
            <a:off x="2744788" y="21703948"/>
            <a:ext cx="29535372" cy="11201400"/>
          </a:xfrm>
        </p:spPr>
        <p:txBody>
          <a:bodyPr anchor="b"/>
          <a:lstStyle>
            <a:lvl1pPr marL="0" indent="0">
              <a:buNone/>
              <a:defRPr sz="1583"/>
            </a:lvl1pPr>
            <a:lvl2pPr marL="361965" indent="0">
              <a:buNone/>
              <a:defRPr sz="1425"/>
            </a:lvl2pPr>
            <a:lvl3pPr marL="723930" indent="0">
              <a:buNone/>
              <a:defRPr sz="1267"/>
            </a:lvl3pPr>
            <a:lvl4pPr marL="1085896" indent="0">
              <a:buNone/>
              <a:defRPr sz="1108"/>
            </a:lvl4pPr>
            <a:lvl5pPr marL="1447861" indent="0">
              <a:buNone/>
              <a:defRPr sz="1108"/>
            </a:lvl5pPr>
            <a:lvl6pPr marL="1809826" indent="0">
              <a:buNone/>
              <a:defRPr sz="1108"/>
            </a:lvl6pPr>
            <a:lvl7pPr marL="2171791" indent="0">
              <a:buNone/>
              <a:defRPr sz="1108"/>
            </a:lvl7pPr>
            <a:lvl8pPr marL="2533757" indent="0">
              <a:buNone/>
              <a:defRPr sz="1108"/>
            </a:lvl8pPr>
            <a:lvl9pPr marL="2895722" indent="0">
              <a:buNone/>
              <a:defRPr sz="1108"/>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4E2E1E9-0A99-475F-BE43-58FCF830AE0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05287" y="14791974"/>
            <a:ext cx="14707989" cy="30724827"/>
          </a:xfrm>
        </p:spPr>
        <p:txBody>
          <a:bodyPr/>
          <a:lstStyle>
            <a:lvl1pPr>
              <a:defRPr sz="2217"/>
            </a:lvl1pPr>
            <a:lvl2pPr>
              <a:defRPr sz="1900"/>
            </a:lvl2pPr>
            <a:lvl3pPr>
              <a:defRPr sz="1583"/>
            </a:lvl3pPr>
            <a:lvl4pPr>
              <a:defRPr sz="1425"/>
            </a:lvl4pPr>
            <a:lvl5pPr>
              <a:defRPr sz="1425"/>
            </a:lvl5pPr>
            <a:lvl6pPr>
              <a:defRPr sz="1425"/>
            </a:lvl6pPr>
            <a:lvl7pPr>
              <a:defRPr sz="1425"/>
            </a:lvl7pPr>
            <a:lvl8pPr>
              <a:defRPr sz="1425"/>
            </a:lvl8pPr>
            <a:lvl9pPr>
              <a:defRPr sz="14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7433925" y="14791974"/>
            <a:ext cx="14707990" cy="30724827"/>
          </a:xfrm>
        </p:spPr>
        <p:txBody>
          <a:bodyPr/>
          <a:lstStyle>
            <a:lvl1pPr>
              <a:defRPr sz="2217"/>
            </a:lvl1pPr>
            <a:lvl2pPr>
              <a:defRPr sz="1900"/>
            </a:lvl2pPr>
            <a:lvl3pPr>
              <a:defRPr sz="1583"/>
            </a:lvl3pPr>
            <a:lvl4pPr>
              <a:defRPr sz="1425"/>
            </a:lvl4pPr>
            <a:lvl5pPr>
              <a:defRPr sz="1425"/>
            </a:lvl5pPr>
            <a:lvl6pPr>
              <a:defRPr sz="1425"/>
            </a:lvl6pPr>
            <a:lvl7pPr>
              <a:defRPr sz="1425"/>
            </a:lvl7pPr>
            <a:lvl8pPr>
              <a:defRPr sz="1425"/>
            </a:lvl8pPr>
            <a:lvl9pPr>
              <a:defRPr sz="14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F3A31D0-F97A-45C9-BDA9-E802CE34C34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6858" y="2049638"/>
            <a:ext cx="31273486" cy="853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36859" y="11463164"/>
            <a:ext cx="15352713" cy="4775905"/>
          </a:xfrm>
        </p:spPr>
        <p:txBody>
          <a:bodyPr anchor="b"/>
          <a:lstStyle>
            <a:lvl1pPr marL="0" indent="0">
              <a:buNone/>
              <a:defRPr sz="1900" b="1"/>
            </a:lvl1pPr>
            <a:lvl2pPr marL="361965" indent="0">
              <a:buNone/>
              <a:defRPr sz="1583" b="1"/>
            </a:lvl2pPr>
            <a:lvl3pPr marL="723930" indent="0">
              <a:buNone/>
              <a:defRPr sz="1425" b="1"/>
            </a:lvl3pPr>
            <a:lvl4pPr marL="1085896" indent="0">
              <a:buNone/>
              <a:defRPr sz="1267" b="1"/>
            </a:lvl4pPr>
            <a:lvl5pPr marL="1447861" indent="0">
              <a:buNone/>
              <a:defRPr sz="1267" b="1"/>
            </a:lvl5pPr>
            <a:lvl6pPr marL="1809826" indent="0">
              <a:buNone/>
              <a:defRPr sz="1267" b="1"/>
            </a:lvl6pPr>
            <a:lvl7pPr marL="2171791" indent="0">
              <a:buNone/>
              <a:defRPr sz="1267" b="1"/>
            </a:lvl7pPr>
            <a:lvl8pPr marL="2533757" indent="0">
              <a:buNone/>
              <a:defRPr sz="1267" b="1"/>
            </a:lvl8pPr>
            <a:lvl9pPr marL="2895722" indent="0">
              <a:buNone/>
              <a:defRPr sz="1267" b="1"/>
            </a:lvl9pPr>
          </a:lstStyle>
          <a:p>
            <a:pPr lvl="0"/>
            <a:r>
              <a:rPr lang="en-US" smtClean="0"/>
              <a:t>Click to edit Master text styles</a:t>
            </a:r>
          </a:p>
        </p:txBody>
      </p:sp>
      <p:sp>
        <p:nvSpPr>
          <p:cNvPr id="4" name="Content Placeholder 3"/>
          <p:cNvSpPr>
            <a:spLocks noGrp="1"/>
          </p:cNvSpPr>
          <p:nvPr>
            <p:ph sz="half" idx="2"/>
          </p:nvPr>
        </p:nvSpPr>
        <p:spPr>
          <a:xfrm>
            <a:off x="1736859" y="16239069"/>
            <a:ext cx="15352713" cy="29502453"/>
          </a:xfrm>
        </p:spPr>
        <p:txBody>
          <a:bodyPr/>
          <a:lstStyle>
            <a:lvl1pPr>
              <a:defRPr sz="1900"/>
            </a:lvl1pPr>
            <a:lvl2pPr>
              <a:defRPr sz="1583"/>
            </a:lvl2pPr>
            <a:lvl3pPr>
              <a:defRPr sz="1425"/>
            </a:lvl3pPr>
            <a:lvl4pPr>
              <a:defRPr sz="1267"/>
            </a:lvl4pPr>
            <a:lvl5pPr>
              <a:defRPr sz="1267"/>
            </a:lvl5pPr>
            <a:lvl6pPr>
              <a:defRPr sz="1267"/>
            </a:lvl6pPr>
            <a:lvl7pPr>
              <a:defRPr sz="1267"/>
            </a:lvl7pPr>
            <a:lvl8pPr>
              <a:defRPr sz="1267"/>
            </a:lvl8pPr>
            <a:lvl9pPr>
              <a:defRPr sz="12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7651347" y="11463164"/>
            <a:ext cx="15358996" cy="4775905"/>
          </a:xfrm>
        </p:spPr>
        <p:txBody>
          <a:bodyPr anchor="b"/>
          <a:lstStyle>
            <a:lvl1pPr marL="0" indent="0">
              <a:buNone/>
              <a:defRPr sz="1900" b="1"/>
            </a:lvl1pPr>
            <a:lvl2pPr marL="361965" indent="0">
              <a:buNone/>
              <a:defRPr sz="1583" b="1"/>
            </a:lvl2pPr>
            <a:lvl3pPr marL="723930" indent="0">
              <a:buNone/>
              <a:defRPr sz="1425" b="1"/>
            </a:lvl3pPr>
            <a:lvl4pPr marL="1085896" indent="0">
              <a:buNone/>
              <a:defRPr sz="1267" b="1"/>
            </a:lvl4pPr>
            <a:lvl5pPr marL="1447861" indent="0">
              <a:buNone/>
              <a:defRPr sz="1267" b="1"/>
            </a:lvl5pPr>
            <a:lvl6pPr marL="1809826" indent="0">
              <a:buNone/>
              <a:defRPr sz="1267" b="1"/>
            </a:lvl6pPr>
            <a:lvl7pPr marL="2171791" indent="0">
              <a:buNone/>
              <a:defRPr sz="1267" b="1"/>
            </a:lvl7pPr>
            <a:lvl8pPr marL="2533757" indent="0">
              <a:buNone/>
              <a:defRPr sz="1267" b="1"/>
            </a:lvl8pPr>
            <a:lvl9pPr marL="2895722" indent="0">
              <a:buNone/>
              <a:defRPr sz="1267" b="1"/>
            </a:lvl9pPr>
          </a:lstStyle>
          <a:p>
            <a:pPr lvl="0"/>
            <a:r>
              <a:rPr lang="en-US" smtClean="0"/>
              <a:t>Click to edit Master text styles</a:t>
            </a:r>
          </a:p>
        </p:txBody>
      </p:sp>
      <p:sp>
        <p:nvSpPr>
          <p:cNvPr id="6" name="Content Placeholder 5"/>
          <p:cNvSpPr>
            <a:spLocks noGrp="1"/>
          </p:cNvSpPr>
          <p:nvPr>
            <p:ph sz="quarter" idx="4"/>
          </p:nvPr>
        </p:nvSpPr>
        <p:spPr>
          <a:xfrm>
            <a:off x="17651347" y="16239069"/>
            <a:ext cx="15358996" cy="29502453"/>
          </a:xfrm>
        </p:spPr>
        <p:txBody>
          <a:bodyPr/>
          <a:lstStyle>
            <a:lvl1pPr>
              <a:defRPr sz="1900"/>
            </a:lvl1pPr>
            <a:lvl2pPr>
              <a:defRPr sz="1583"/>
            </a:lvl2pPr>
            <a:lvl3pPr>
              <a:defRPr sz="1425"/>
            </a:lvl3pPr>
            <a:lvl4pPr>
              <a:defRPr sz="1267"/>
            </a:lvl4pPr>
            <a:lvl5pPr>
              <a:defRPr sz="1267"/>
            </a:lvl5pPr>
            <a:lvl6pPr>
              <a:defRPr sz="1267"/>
            </a:lvl6pPr>
            <a:lvl7pPr>
              <a:defRPr sz="1267"/>
            </a:lvl7pPr>
            <a:lvl8pPr>
              <a:defRPr sz="1267"/>
            </a:lvl8pPr>
            <a:lvl9pPr>
              <a:defRPr sz="12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5844B61-BAC2-4741-B3E3-6A8A19A83CB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7A44AB9-3210-4802-B446-AD01E1FA077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922E37F-183F-4B53-A077-9DB4FFFFEC4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6858" y="2039762"/>
            <a:ext cx="11431588" cy="8675159"/>
          </a:xfrm>
        </p:spPr>
        <p:txBody>
          <a:bodyPr anchor="b"/>
          <a:lstStyle>
            <a:lvl1pPr algn="l">
              <a:defRPr sz="1583" b="1"/>
            </a:lvl1pPr>
          </a:lstStyle>
          <a:p>
            <a:r>
              <a:rPr lang="en-US" smtClean="0"/>
              <a:t>Click to edit Master title style</a:t>
            </a:r>
            <a:endParaRPr lang="en-US"/>
          </a:p>
        </p:txBody>
      </p:sp>
      <p:sp>
        <p:nvSpPr>
          <p:cNvPr id="3" name="Content Placeholder 2"/>
          <p:cNvSpPr>
            <a:spLocks noGrp="1"/>
          </p:cNvSpPr>
          <p:nvPr>
            <p:ph idx="1"/>
          </p:nvPr>
        </p:nvSpPr>
        <p:spPr>
          <a:xfrm>
            <a:off x="13585692" y="2039762"/>
            <a:ext cx="19424650" cy="43701759"/>
          </a:xfrm>
        </p:spPr>
        <p:txBody>
          <a:bodyPr/>
          <a:lstStyle>
            <a:lvl1pPr>
              <a:defRPr sz="2533"/>
            </a:lvl1pPr>
            <a:lvl2pPr>
              <a:defRPr sz="2217"/>
            </a:lvl2pPr>
            <a:lvl3pPr>
              <a:defRPr sz="1900"/>
            </a:lvl3pPr>
            <a:lvl4pPr>
              <a:defRPr sz="1583"/>
            </a:lvl4pPr>
            <a:lvl5pPr>
              <a:defRPr sz="1583"/>
            </a:lvl5pPr>
            <a:lvl6pPr>
              <a:defRPr sz="1583"/>
            </a:lvl6pPr>
            <a:lvl7pPr>
              <a:defRPr sz="1583"/>
            </a:lvl7pPr>
            <a:lvl8pPr>
              <a:defRPr sz="1583"/>
            </a:lvl8pPr>
            <a:lvl9pPr>
              <a:defRPr sz="15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36858" y="10714921"/>
            <a:ext cx="11431588" cy="35026600"/>
          </a:xfrm>
        </p:spPr>
        <p:txBody>
          <a:bodyPr/>
          <a:lstStyle>
            <a:lvl1pPr marL="0" indent="0">
              <a:buNone/>
              <a:defRPr sz="1108"/>
            </a:lvl1pPr>
            <a:lvl2pPr marL="361965" indent="0">
              <a:buNone/>
              <a:defRPr sz="950"/>
            </a:lvl2pPr>
            <a:lvl3pPr marL="723930" indent="0">
              <a:buNone/>
              <a:defRPr sz="792"/>
            </a:lvl3pPr>
            <a:lvl4pPr marL="1085896" indent="0">
              <a:buNone/>
              <a:defRPr sz="713"/>
            </a:lvl4pPr>
            <a:lvl5pPr marL="1447861" indent="0">
              <a:buNone/>
              <a:defRPr sz="713"/>
            </a:lvl5pPr>
            <a:lvl6pPr marL="1809826" indent="0">
              <a:buNone/>
              <a:defRPr sz="713"/>
            </a:lvl6pPr>
            <a:lvl7pPr marL="2171791" indent="0">
              <a:buNone/>
              <a:defRPr sz="713"/>
            </a:lvl7pPr>
            <a:lvl8pPr marL="2533757" indent="0">
              <a:buNone/>
              <a:defRPr sz="713"/>
            </a:lvl8pPr>
            <a:lvl9pPr marL="2895722" indent="0">
              <a:buNone/>
              <a:defRPr sz="713"/>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6A42D65-1698-4469-9A48-C8F453C83E7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10443" y="35843989"/>
            <a:ext cx="20848571" cy="4232627"/>
          </a:xfrm>
        </p:spPr>
        <p:txBody>
          <a:bodyPr anchor="b"/>
          <a:lstStyle>
            <a:lvl1pPr algn="l">
              <a:defRPr sz="1583" b="1"/>
            </a:lvl1pPr>
          </a:lstStyle>
          <a:p>
            <a:r>
              <a:rPr lang="en-US" smtClean="0"/>
              <a:t>Click to edit Master title style</a:t>
            </a:r>
            <a:endParaRPr lang="en-US"/>
          </a:p>
        </p:txBody>
      </p:sp>
      <p:sp>
        <p:nvSpPr>
          <p:cNvPr id="3" name="Picture Placeholder 2"/>
          <p:cNvSpPr>
            <a:spLocks noGrp="1"/>
          </p:cNvSpPr>
          <p:nvPr>
            <p:ph type="pic" idx="1"/>
          </p:nvPr>
        </p:nvSpPr>
        <p:spPr>
          <a:xfrm>
            <a:off x="6810443" y="4575884"/>
            <a:ext cx="20848571" cy="30722357"/>
          </a:xfrm>
        </p:spPr>
        <p:txBody>
          <a:bodyPr/>
          <a:lstStyle>
            <a:lvl1pPr marL="0" indent="0">
              <a:buNone/>
              <a:defRPr sz="2533"/>
            </a:lvl1pPr>
            <a:lvl2pPr marL="361965" indent="0">
              <a:buNone/>
              <a:defRPr sz="2217"/>
            </a:lvl2pPr>
            <a:lvl3pPr marL="723930" indent="0">
              <a:buNone/>
              <a:defRPr sz="1900"/>
            </a:lvl3pPr>
            <a:lvl4pPr marL="1085896" indent="0">
              <a:buNone/>
              <a:defRPr sz="1583"/>
            </a:lvl4pPr>
            <a:lvl5pPr marL="1447861" indent="0">
              <a:buNone/>
              <a:defRPr sz="1583"/>
            </a:lvl5pPr>
            <a:lvl6pPr marL="1809826" indent="0">
              <a:buNone/>
              <a:defRPr sz="1583"/>
            </a:lvl6pPr>
            <a:lvl7pPr marL="2171791" indent="0">
              <a:buNone/>
              <a:defRPr sz="1583"/>
            </a:lvl7pPr>
            <a:lvl8pPr marL="2533757" indent="0">
              <a:buNone/>
              <a:defRPr sz="1583"/>
            </a:lvl8pPr>
            <a:lvl9pPr marL="2895722" indent="0">
              <a:buNone/>
              <a:defRPr sz="1583"/>
            </a:lvl9pPr>
          </a:lstStyle>
          <a:p>
            <a:pPr lvl="0"/>
            <a:endParaRPr lang="en-US" noProof="0" dirty="0" smtClean="0"/>
          </a:p>
        </p:txBody>
      </p:sp>
      <p:sp>
        <p:nvSpPr>
          <p:cNvPr id="4" name="Text Placeholder 3"/>
          <p:cNvSpPr>
            <a:spLocks noGrp="1"/>
          </p:cNvSpPr>
          <p:nvPr>
            <p:ph type="body" sz="half" idx="2"/>
          </p:nvPr>
        </p:nvSpPr>
        <p:spPr>
          <a:xfrm>
            <a:off x="6810443" y="40076617"/>
            <a:ext cx="20848571" cy="6008157"/>
          </a:xfrm>
        </p:spPr>
        <p:txBody>
          <a:bodyPr/>
          <a:lstStyle>
            <a:lvl1pPr marL="0" indent="0">
              <a:buNone/>
              <a:defRPr sz="1108"/>
            </a:lvl1pPr>
            <a:lvl2pPr marL="361965" indent="0">
              <a:buNone/>
              <a:defRPr sz="950"/>
            </a:lvl2pPr>
            <a:lvl3pPr marL="723930" indent="0">
              <a:buNone/>
              <a:defRPr sz="792"/>
            </a:lvl3pPr>
            <a:lvl4pPr marL="1085896" indent="0">
              <a:buNone/>
              <a:defRPr sz="713"/>
            </a:lvl4pPr>
            <a:lvl5pPr marL="1447861" indent="0">
              <a:buNone/>
              <a:defRPr sz="713"/>
            </a:lvl5pPr>
            <a:lvl6pPr marL="1809826" indent="0">
              <a:buNone/>
              <a:defRPr sz="713"/>
            </a:lvl6pPr>
            <a:lvl7pPr marL="2171791" indent="0">
              <a:buNone/>
              <a:defRPr sz="713"/>
            </a:lvl7pPr>
            <a:lvl8pPr marL="2533757" indent="0">
              <a:buNone/>
              <a:defRPr sz="713"/>
            </a:lvl8pPr>
            <a:lvl9pPr marL="2895722" indent="0">
              <a:buNone/>
              <a:defRPr sz="713"/>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2B0B1EC-F393-4856-AD8C-A7DA81F01C8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FF"/>
            </a:gs>
            <a:gs pos="50000">
              <a:schemeClr val="bg1"/>
            </a:gs>
            <a:gs pos="100000">
              <a:srgbClr val="6699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05287" y="4551186"/>
            <a:ext cx="29536628" cy="8534400"/>
          </a:xfrm>
          <a:prstGeom prst="rect">
            <a:avLst/>
          </a:prstGeom>
          <a:noFill/>
          <a:ln w="9525">
            <a:noFill/>
            <a:miter lim="800000"/>
            <a:headEnd/>
            <a:tailEnd/>
          </a:ln>
        </p:spPr>
        <p:txBody>
          <a:bodyPr vert="horz" wrap="square" lIns="412016" tIns="206008" rIns="412016" bIns="20600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605287" y="14791974"/>
            <a:ext cx="29536628" cy="30724827"/>
          </a:xfrm>
          <a:prstGeom prst="rect">
            <a:avLst/>
          </a:prstGeom>
          <a:noFill/>
          <a:ln w="9525">
            <a:noFill/>
            <a:miter lim="800000"/>
            <a:headEnd/>
            <a:tailEnd/>
          </a:ln>
        </p:spPr>
        <p:txBody>
          <a:bodyPr vert="horz" wrap="square" lIns="412016" tIns="206008" rIns="412016" bIns="2060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605286" y="46655216"/>
            <a:ext cx="7239000" cy="3412773"/>
          </a:xfrm>
          <a:prstGeom prst="rect">
            <a:avLst/>
          </a:prstGeom>
          <a:noFill/>
          <a:ln w="9525">
            <a:noFill/>
            <a:miter lim="800000"/>
            <a:headEnd/>
            <a:tailEnd/>
          </a:ln>
          <a:effectLst/>
        </p:spPr>
        <p:txBody>
          <a:bodyPr vert="horz" wrap="square" lIns="412016" tIns="206008" rIns="412016" bIns="206008" numCol="1" anchor="t" anchorCtr="0" compatLnSpc="1">
            <a:prstTxWarp prst="textNoShape">
              <a:avLst/>
            </a:prstTxWarp>
          </a:bodyPr>
          <a:lstStyle>
            <a:lvl1pPr>
              <a:defRPr sz="4988">
                <a:latin typeface="Times New Roman" pitchFamily="18" charset="0"/>
              </a:defRPr>
            </a:lvl1pPr>
          </a:lstStyle>
          <a:p>
            <a:pPr>
              <a:defRPr/>
            </a:pPr>
            <a:endParaRPr lang="en-US" dirty="0"/>
          </a:p>
        </p:txBody>
      </p:sp>
      <p:sp>
        <p:nvSpPr>
          <p:cNvPr id="1029" name="Rectangle 5"/>
          <p:cNvSpPr>
            <a:spLocks noGrp="1" noChangeArrowheads="1"/>
          </p:cNvSpPr>
          <p:nvPr>
            <p:ph type="ftr" sz="quarter" idx="3"/>
          </p:nvPr>
        </p:nvSpPr>
        <p:spPr bwMode="auto">
          <a:xfrm>
            <a:off x="11872715" y="46655216"/>
            <a:ext cx="11001772" cy="3412773"/>
          </a:xfrm>
          <a:prstGeom prst="rect">
            <a:avLst/>
          </a:prstGeom>
          <a:noFill/>
          <a:ln w="9525">
            <a:noFill/>
            <a:miter lim="800000"/>
            <a:headEnd/>
            <a:tailEnd/>
          </a:ln>
          <a:effectLst/>
        </p:spPr>
        <p:txBody>
          <a:bodyPr vert="horz" wrap="square" lIns="412016" tIns="206008" rIns="412016" bIns="206008" numCol="1" anchor="t" anchorCtr="0" compatLnSpc="1">
            <a:prstTxWarp prst="textNoShape">
              <a:avLst/>
            </a:prstTxWarp>
          </a:bodyPr>
          <a:lstStyle>
            <a:lvl1pPr algn="ctr">
              <a:defRPr sz="4988">
                <a:latin typeface="Times New Roman"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24902915" y="46655216"/>
            <a:ext cx="7239000" cy="3412773"/>
          </a:xfrm>
          <a:prstGeom prst="rect">
            <a:avLst/>
          </a:prstGeom>
          <a:noFill/>
          <a:ln w="9525">
            <a:noFill/>
            <a:miter lim="800000"/>
            <a:headEnd/>
            <a:tailEnd/>
          </a:ln>
          <a:effectLst/>
        </p:spPr>
        <p:txBody>
          <a:bodyPr vert="horz" wrap="square" lIns="412016" tIns="206008" rIns="412016" bIns="206008" numCol="1" anchor="t" anchorCtr="0" compatLnSpc="1">
            <a:prstTxWarp prst="textNoShape">
              <a:avLst/>
            </a:prstTxWarp>
          </a:bodyPr>
          <a:lstStyle>
            <a:lvl1pPr algn="r">
              <a:defRPr sz="4988">
                <a:latin typeface="Times New Roman" pitchFamily="18" charset="0"/>
              </a:defRPr>
            </a:lvl1pPr>
          </a:lstStyle>
          <a:p>
            <a:pPr>
              <a:defRPr/>
            </a:pPr>
            <a:fld id="{70F0A24C-86ED-4B28-93DA-DB13CC1CA0C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261458" rtl="0" eaLnBrk="0" fontAlgn="base" hangingPunct="0">
        <a:spcBef>
          <a:spcPct val="0"/>
        </a:spcBef>
        <a:spcAft>
          <a:spcPct val="0"/>
        </a:spcAft>
        <a:defRPr sz="15676">
          <a:solidFill>
            <a:schemeClr val="tx2"/>
          </a:solidFill>
          <a:latin typeface="+mj-lt"/>
          <a:ea typeface="+mj-ea"/>
          <a:cs typeface="+mj-cs"/>
        </a:defRPr>
      </a:lvl1pPr>
      <a:lvl2pPr algn="ctr" defTabSz="3261458" rtl="0" eaLnBrk="0" fontAlgn="base" hangingPunct="0">
        <a:spcBef>
          <a:spcPct val="0"/>
        </a:spcBef>
        <a:spcAft>
          <a:spcPct val="0"/>
        </a:spcAft>
        <a:defRPr sz="15676">
          <a:solidFill>
            <a:schemeClr val="tx2"/>
          </a:solidFill>
          <a:latin typeface="Times New Roman" pitchFamily="18" charset="0"/>
        </a:defRPr>
      </a:lvl2pPr>
      <a:lvl3pPr algn="ctr" defTabSz="3261458" rtl="0" eaLnBrk="0" fontAlgn="base" hangingPunct="0">
        <a:spcBef>
          <a:spcPct val="0"/>
        </a:spcBef>
        <a:spcAft>
          <a:spcPct val="0"/>
        </a:spcAft>
        <a:defRPr sz="15676">
          <a:solidFill>
            <a:schemeClr val="tx2"/>
          </a:solidFill>
          <a:latin typeface="Times New Roman" pitchFamily="18" charset="0"/>
        </a:defRPr>
      </a:lvl3pPr>
      <a:lvl4pPr algn="ctr" defTabSz="3261458" rtl="0" eaLnBrk="0" fontAlgn="base" hangingPunct="0">
        <a:spcBef>
          <a:spcPct val="0"/>
        </a:spcBef>
        <a:spcAft>
          <a:spcPct val="0"/>
        </a:spcAft>
        <a:defRPr sz="15676">
          <a:solidFill>
            <a:schemeClr val="tx2"/>
          </a:solidFill>
          <a:latin typeface="Times New Roman" pitchFamily="18" charset="0"/>
        </a:defRPr>
      </a:lvl4pPr>
      <a:lvl5pPr algn="ctr" defTabSz="3261458" rtl="0" eaLnBrk="0" fontAlgn="base" hangingPunct="0">
        <a:spcBef>
          <a:spcPct val="0"/>
        </a:spcBef>
        <a:spcAft>
          <a:spcPct val="0"/>
        </a:spcAft>
        <a:defRPr sz="15676">
          <a:solidFill>
            <a:schemeClr val="tx2"/>
          </a:solidFill>
          <a:latin typeface="Times New Roman" pitchFamily="18" charset="0"/>
        </a:defRPr>
      </a:lvl5pPr>
      <a:lvl6pPr marL="361965" algn="ctr" defTabSz="3261458" rtl="0" fontAlgn="base">
        <a:spcBef>
          <a:spcPct val="0"/>
        </a:spcBef>
        <a:spcAft>
          <a:spcPct val="0"/>
        </a:spcAft>
        <a:defRPr sz="15676">
          <a:solidFill>
            <a:schemeClr val="tx2"/>
          </a:solidFill>
          <a:latin typeface="Times New Roman" pitchFamily="18" charset="0"/>
        </a:defRPr>
      </a:lvl6pPr>
      <a:lvl7pPr marL="723930" algn="ctr" defTabSz="3261458" rtl="0" fontAlgn="base">
        <a:spcBef>
          <a:spcPct val="0"/>
        </a:spcBef>
        <a:spcAft>
          <a:spcPct val="0"/>
        </a:spcAft>
        <a:defRPr sz="15676">
          <a:solidFill>
            <a:schemeClr val="tx2"/>
          </a:solidFill>
          <a:latin typeface="Times New Roman" pitchFamily="18" charset="0"/>
        </a:defRPr>
      </a:lvl7pPr>
      <a:lvl8pPr marL="1085896" algn="ctr" defTabSz="3261458" rtl="0" fontAlgn="base">
        <a:spcBef>
          <a:spcPct val="0"/>
        </a:spcBef>
        <a:spcAft>
          <a:spcPct val="0"/>
        </a:spcAft>
        <a:defRPr sz="15676">
          <a:solidFill>
            <a:schemeClr val="tx2"/>
          </a:solidFill>
          <a:latin typeface="Times New Roman" pitchFamily="18" charset="0"/>
        </a:defRPr>
      </a:lvl8pPr>
      <a:lvl9pPr marL="1447861" algn="ctr" defTabSz="3261458" rtl="0" fontAlgn="base">
        <a:spcBef>
          <a:spcPct val="0"/>
        </a:spcBef>
        <a:spcAft>
          <a:spcPct val="0"/>
        </a:spcAft>
        <a:defRPr sz="15676">
          <a:solidFill>
            <a:schemeClr val="tx2"/>
          </a:solidFill>
          <a:latin typeface="Times New Roman" pitchFamily="18" charset="0"/>
        </a:defRPr>
      </a:lvl9pPr>
    </p:titleStyle>
    <p:bodyStyle>
      <a:lvl1pPr marL="1224147" indent="-1224147" algn="l" defTabSz="3261458" rtl="0" eaLnBrk="0" fontAlgn="base" hangingPunct="0">
        <a:spcBef>
          <a:spcPct val="20000"/>
        </a:spcBef>
        <a:spcAft>
          <a:spcPct val="0"/>
        </a:spcAft>
        <a:buChar char="•"/>
        <a:defRPr sz="11400">
          <a:solidFill>
            <a:schemeClr val="tx1"/>
          </a:solidFill>
          <a:latin typeface="+mn-lt"/>
          <a:ea typeface="+mn-ea"/>
          <a:cs typeface="+mn-cs"/>
        </a:defRPr>
      </a:lvl1pPr>
      <a:lvl2pPr marL="2649385" indent="-1018027" algn="l" defTabSz="3261458" rtl="0" eaLnBrk="0" fontAlgn="base" hangingPunct="0">
        <a:spcBef>
          <a:spcPct val="20000"/>
        </a:spcBef>
        <a:spcAft>
          <a:spcPct val="0"/>
        </a:spcAft>
        <a:buChar char="–"/>
        <a:defRPr sz="9975">
          <a:solidFill>
            <a:schemeClr val="tx1"/>
          </a:solidFill>
          <a:latin typeface="+mn-lt"/>
        </a:defRPr>
      </a:lvl2pPr>
      <a:lvl3pPr marL="4077137" indent="-815679" algn="l" defTabSz="3261458" rtl="0" eaLnBrk="0" fontAlgn="base" hangingPunct="0">
        <a:spcBef>
          <a:spcPct val="20000"/>
        </a:spcBef>
        <a:spcAft>
          <a:spcPct val="0"/>
        </a:spcAft>
        <a:buChar char="•"/>
        <a:defRPr sz="8550">
          <a:solidFill>
            <a:schemeClr val="tx1"/>
          </a:solidFill>
          <a:latin typeface="+mn-lt"/>
        </a:defRPr>
      </a:lvl3pPr>
      <a:lvl4pPr marL="5708494" indent="-815679" algn="l" defTabSz="3261458" rtl="0" eaLnBrk="0" fontAlgn="base" hangingPunct="0">
        <a:spcBef>
          <a:spcPct val="20000"/>
        </a:spcBef>
        <a:spcAft>
          <a:spcPct val="0"/>
        </a:spcAft>
        <a:buChar char="–"/>
        <a:defRPr sz="7125">
          <a:solidFill>
            <a:schemeClr val="tx1"/>
          </a:solidFill>
          <a:latin typeface="+mn-lt"/>
        </a:defRPr>
      </a:lvl4pPr>
      <a:lvl5pPr marL="7338595" indent="-814422" algn="l" defTabSz="3261458" rtl="0" eaLnBrk="0" fontAlgn="base" hangingPunct="0">
        <a:spcBef>
          <a:spcPct val="20000"/>
        </a:spcBef>
        <a:spcAft>
          <a:spcPct val="0"/>
        </a:spcAft>
        <a:buChar char="»"/>
        <a:defRPr sz="7125">
          <a:solidFill>
            <a:schemeClr val="tx1"/>
          </a:solidFill>
          <a:latin typeface="+mn-lt"/>
        </a:defRPr>
      </a:lvl5pPr>
      <a:lvl6pPr marL="7700560" indent="-814422" algn="l" defTabSz="3261458" rtl="0" fontAlgn="base">
        <a:spcBef>
          <a:spcPct val="20000"/>
        </a:spcBef>
        <a:spcAft>
          <a:spcPct val="0"/>
        </a:spcAft>
        <a:buChar char="»"/>
        <a:defRPr sz="7125">
          <a:solidFill>
            <a:schemeClr val="tx1"/>
          </a:solidFill>
          <a:latin typeface="+mn-lt"/>
        </a:defRPr>
      </a:lvl6pPr>
      <a:lvl7pPr marL="8062525" indent="-814422" algn="l" defTabSz="3261458" rtl="0" fontAlgn="base">
        <a:spcBef>
          <a:spcPct val="20000"/>
        </a:spcBef>
        <a:spcAft>
          <a:spcPct val="0"/>
        </a:spcAft>
        <a:buChar char="»"/>
        <a:defRPr sz="7125">
          <a:solidFill>
            <a:schemeClr val="tx1"/>
          </a:solidFill>
          <a:latin typeface="+mn-lt"/>
        </a:defRPr>
      </a:lvl7pPr>
      <a:lvl8pPr marL="8424490" indent="-814422" algn="l" defTabSz="3261458" rtl="0" fontAlgn="base">
        <a:spcBef>
          <a:spcPct val="20000"/>
        </a:spcBef>
        <a:spcAft>
          <a:spcPct val="0"/>
        </a:spcAft>
        <a:buChar char="»"/>
        <a:defRPr sz="7125">
          <a:solidFill>
            <a:schemeClr val="tx1"/>
          </a:solidFill>
          <a:latin typeface="+mn-lt"/>
        </a:defRPr>
      </a:lvl8pPr>
      <a:lvl9pPr marL="8786455" indent="-814422" algn="l" defTabSz="3261458" rtl="0" fontAlgn="base">
        <a:spcBef>
          <a:spcPct val="20000"/>
        </a:spcBef>
        <a:spcAft>
          <a:spcPct val="0"/>
        </a:spcAft>
        <a:buChar char="»"/>
        <a:defRPr sz="7125">
          <a:solidFill>
            <a:schemeClr val="tx1"/>
          </a:solidFill>
          <a:latin typeface="+mn-lt"/>
        </a:defRPr>
      </a:lvl9pPr>
    </p:bodyStyle>
    <p:otherStyle>
      <a:defPPr>
        <a:defRPr lang="en-US"/>
      </a:defPPr>
      <a:lvl1pPr marL="0" algn="l" defTabSz="723930" rtl="0" eaLnBrk="1" latinLnBrk="0" hangingPunct="1">
        <a:defRPr sz="1425" kern="1200">
          <a:solidFill>
            <a:schemeClr val="tx1"/>
          </a:solidFill>
          <a:latin typeface="+mn-lt"/>
          <a:ea typeface="+mn-ea"/>
          <a:cs typeface="+mn-cs"/>
        </a:defRPr>
      </a:lvl1pPr>
      <a:lvl2pPr marL="361965" algn="l" defTabSz="723930" rtl="0" eaLnBrk="1" latinLnBrk="0" hangingPunct="1">
        <a:defRPr sz="1425" kern="1200">
          <a:solidFill>
            <a:schemeClr val="tx1"/>
          </a:solidFill>
          <a:latin typeface="+mn-lt"/>
          <a:ea typeface="+mn-ea"/>
          <a:cs typeface="+mn-cs"/>
        </a:defRPr>
      </a:lvl2pPr>
      <a:lvl3pPr marL="723930" algn="l" defTabSz="723930" rtl="0" eaLnBrk="1" latinLnBrk="0" hangingPunct="1">
        <a:defRPr sz="1425" kern="1200">
          <a:solidFill>
            <a:schemeClr val="tx1"/>
          </a:solidFill>
          <a:latin typeface="+mn-lt"/>
          <a:ea typeface="+mn-ea"/>
          <a:cs typeface="+mn-cs"/>
        </a:defRPr>
      </a:lvl3pPr>
      <a:lvl4pPr marL="1085896" algn="l" defTabSz="723930" rtl="0" eaLnBrk="1" latinLnBrk="0" hangingPunct="1">
        <a:defRPr sz="1425" kern="1200">
          <a:solidFill>
            <a:schemeClr val="tx1"/>
          </a:solidFill>
          <a:latin typeface="+mn-lt"/>
          <a:ea typeface="+mn-ea"/>
          <a:cs typeface="+mn-cs"/>
        </a:defRPr>
      </a:lvl4pPr>
      <a:lvl5pPr marL="1447861" algn="l" defTabSz="723930" rtl="0" eaLnBrk="1" latinLnBrk="0" hangingPunct="1">
        <a:defRPr sz="1425" kern="1200">
          <a:solidFill>
            <a:schemeClr val="tx1"/>
          </a:solidFill>
          <a:latin typeface="+mn-lt"/>
          <a:ea typeface="+mn-ea"/>
          <a:cs typeface="+mn-cs"/>
        </a:defRPr>
      </a:lvl5pPr>
      <a:lvl6pPr marL="1809826" algn="l" defTabSz="723930" rtl="0" eaLnBrk="1" latinLnBrk="0" hangingPunct="1">
        <a:defRPr sz="1425" kern="1200">
          <a:solidFill>
            <a:schemeClr val="tx1"/>
          </a:solidFill>
          <a:latin typeface="+mn-lt"/>
          <a:ea typeface="+mn-ea"/>
          <a:cs typeface="+mn-cs"/>
        </a:defRPr>
      </a:lvl6pPr>
      <a:lvl7pPr marL="2171791" algn="l" defTabSz="723930" rtl="0" eaLnBrk="1" latinLnBrk="0" hangingPunct="1">
        <a:defRPr sz="1425" kern="1200">
          <a:solidFill>
            <a:schemeClr val="tx1"/>
          </a:solidFill>
          <a:latin typeface="+mn-lt"/>
          <a:ea typeface="+mn-ea"/>
          <a:cs typeface="+mn-cs"/>
        </a:defRPr>
      </a:lvl7pPr>
      <a:lvl8pPr marL="2533757" algn="l" defTabSz="723930" rtl="0" eaLnBrk="1" latinLnBrk="0" hangingPunct="1">
        <a:defRPr sz="1425" kern="1200">
          <a:solidFill>
            <a:schemeClr val="tx1"/>
          </a:solidFill>
          <a:latin typeface="+mn-lt"/>
          <a:ea typeface="+mn-ea"/>
          <a:cs typeface="+mn-cs"/>
        </a:defRPr>
      </a:lvl8pPr>
      <a:lvl9pPr marL="2895722" algn="l" defTabSz="723930" rtl="0" eaLnBrk="1" latinLnBrk="0" hangingPunct="1">
        <a:defRPr sz="1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2.emf"/><Relationship Id="rId3" Type="http://schemas.openxmlformats.org/officeDocument/2006/relationships/notesSlide" Target="../notesSlides/notesSlide1.xml"/><Relationship Id="rId7" Type="http://schemas.openxmlformats.org/officeDocument/2006/relationships/oleObject" Target="../embeddings/oleObject1.bin"/><Relationship Id="rId12" Type="http://schemas.openxmlformats.org/officeDocument/2006/relationships/oleObject" Target="../embeddings/oleObject2.bin"/><Relationship Id="rId2" Type="http://schemas.openxmlformats.org/officeDocument/2006/relationships/slideLayout" Target="../slideLayouts/slideLayout12.xml"/><Relationship Id="rId16" Type="http://schemas.openxmlformats.org/officeDocument/2006/relationships/image" Target="../media/image9.emf"/><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0.png"/><Relationship Id="rId15" Type="http://schemas.openxmlformats.org/officeDocument/2006/relationships/image" Target="../media/image3.emf"/><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6.png"/><Relationship Id="rId1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6699FF"/>
            </a:gs>
            <a:gs pos="50000">
              <a:schemeClr val="bg1"/>
            </a:gs>
            <a:gs pos="100000">
              <a:srgbClr val="6699FF"/>
            </a:gs>
          </a:gsLst>
          <a:lin ang="2700000" scaled="1"/>
        </a:gradFill>
        <a:effectLst/>
      </p:bgPr>
    </p:bg>
    <p:spTree>
      <p:nvGrpSpPr>
        <p:cNvPr id="1" name=""/>
        <p:cNvGrpSpPr/>
        <p:nvPr/>
      </p:nvGrpSpPr>
      <p:grpSpPr>
        <a:xfrm>
          <a:off x="0" y="0"/>
          <a:ext cx="0" cy="0"/>
          <a:chOff x="0" y="0"/>
          <a:chExt cx="0" cy="0"/>
        </a:xfrm>
      </p:grpSpPr>
      <p:pic>
        <p:nvPicPr>
          <p:cNvPr id="1407"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5600" y="30937199"/>
            <a:ext cx="4549691" cy="454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itle 1"/>
          <p:cNvSpPr txBox="1">
            <a:spLocks/>
          </p:cNvSpPr>
          <p:nvPr/>
        </p:nvSpPr>
        <p:spPr bwMode="auto">
          <a:xfrm>
            <a:off x="772501" y="1004027"/>
            <a:ext cx="32918400" cy="2272573"/>
          </a:xfrm>
          <a:prstGeom prst="rect">
            <a:avLst/>
          </a:prstGeom>
          <a:noFill/>
          <a:ln w="9525">
            <a:noFill/>
            <a:miter lim="800000"/>
            <a:headEnd/>
            <a:tailEnd/>
          </a:ln>
        </p:spPr>
        <p:txBody>
          <a:bodyPr vert="horz" wrap="square" lIns="434906" tIns="217453" rIns="434906" bIns="217453" numCol="1" anchor="ctr" anchorCtr="0" compatLnSpc="1">
            <a:prstTxWarp prst="textNoShape">
              <a:avLst/>
            </a:prstTxWarp>
            <a:noAutofit/>
          </a:bodyPr>
          <a:lstStyle>
            <a:lvl1pPr algn="ctr" defTabSz="3089672" rtl="0" eaLnBrk="0" fontAlgn="base" hangingPunct="0">
              <a:spcBef>
                <a:spcPct val="0"/>
              </a:spcBef>
              <a:spcAft>
                <a:spcPct val="0"/>
              </a:spcAft>
              <a:defRPr sz="14850">
                <a:solidFill>
                  <a:schemeClr val="tx2"/>
                </a:solidFill>
                <a:latin typeface="+mj-lt"/>
                <a:ea typeface="+mj-ea"/>
                <a:cs typeface="+mj-cs"/>
              </a:defRPr>
            </a:lvl1pPr>
            <a:lvl2pPr algn="ctr" defTabSz="3089672" rtl="0" eaLnBrk="0" fontAlgn="base" hangingPunct="0">
              <a:spcBef>
                <a:spcPct val="0"/>
              </a:spcBef>
              <a:spcAft>
                <a:spcPct val="0"/>
              </a:spcAft>
              <a:defRPr sz="14850">
                <a:solidFill>
                  <a:schemeClr val="tx2"/>
                </a:solidFill>
                <a:latin typeface="Times New Roman" pitchFamily="18" charset="0"/>
              </a:defRPr>
            </a:lvl2pPr>
            <a:lvl3pPr algn="ctr" defTabSz="3089672" rtl="0" eaLnBrk="0" fontAlgn="base" hangingPunct="0">
              <a:spcBef>
                <a:spcPct val="0"/>
              </a:spcBef>
              <a:spcAft>
                <a:spcPct val="0"/>
              </a:spcAft>
              <a:defRPr sz="14850">
                <a:solidFill>
                  <a:schemeClr val="tx2"/>
                </a:solidFill>
                <a:latin typeface="Times New Roman" pitchFamily="18" charset="0"/>
              </a:defRPr>
            </a:lvl3pPr>
            <a:lvl4pPr algn="ctr" defTabSz="3089672" rtl="0" eaLnBrk="0" fontAlgn="base" hangingPunct="0">
              <a:spcBef>
                <a:spcPct val="0"/>
              </a:spcBef>
              <a:spcAft>
                <a:spcPct val="0"/>
              </a:spcAft>
              <a:defRPr sz="14850">
                <a:solidFill>
                  <a:schemeClr val="tx2"/>
                </a:solidFill>
                <a:latin typeface="Times New Roman" pitchFamily="18" charset="0"/>
              </a:defRPr>
            </a:lvl4pPr>
            <a:lvl5pPr algn="ctr" defTabSz="3089672" rtl="0" eaLnBrk="0" fontAlgn="base" hangingPunct="0">
              <a:spcBef>
                <a:spcPct val="0"/>
              </a:spcBef>
              <a:spcAft>
                <a:spcPct val="0"/>
              </a:spcAft>
              <a:defRPr sz="14850">
                <a:solidFill>
                  <a:schemeClr val="tx2"/>
                </a:solidFill>
                <a:latin typeface="Times New Roman" pitchFamily="18" charset="0"/>
              </a:defRPr>
            </a:lvl5pPr>
            <a:lvl6pPr marL="342900" algn="ctr" defTabSz="3089672" rtl="0" fontAlgn="base">
              <a:spcBef>
                <a:spcPct val="0"/>
              </a:spcBef>
              <a:spcAft>
                <a:spcPct val="0"/>
              </a:spcAft>
              <a:defRPr sz="14850">
                <a:solidFill>
                  <a:schemeClr val="tx2"/>
                </a:solidFill>
                <a:latin typeface="Times New Roman" pitchFamily="18" charset="0"/>
              </a:defRPr>
            </a:lvl6pPr>
            <a:lvl7pPr marL="685800" algn="ctr" defTabSz="3089672" rtl="0" fontAlgn="base">
              <a:spcBef>
                <a:spcPct val="0"/>
              </a:spcBef>
              <a:spcAft>
                <a:spcPct val="0"/>
              </a:spcAft>
              <a:defRPr sz="14850">
                <a:solidFill>
                  <a:schemeClr val="tx2"/>
                </a:solidFill>
                <a:latin typeface="Times New Roman" pitchFamily="18" charset="0"/>
              </a:defRPr>
            </a:lvl7pPr>
            <a:lvl8pPr marL="1028700" algn="ctr" defTabSz="3089672" rtl="0" fontAlgn="base">
              <a:spcBef>
                <a:spcPct val="0"/>
              </a:spcBef>
              <a:spcAft>
                <a:spcPct val="0"/>
              </a:spcAft>
              <a:defRPr sz="14850">
                <a:solidFill>
                  <a:schemeClr val="tx2"/>
                </a:solidFill>
                <a:latin typeface="Times New Roman" pitchFamily="18" charset="0"/>
              </a:defRPr>
            </a:lvl8pPr>
            <a:lvl9pPr marL="1371600" algn="ctr" defTabSz="3089672" rtl="0" fontAlgn="base">
              <a:spcBef>
                <a:spcPct val="0"/>
              </a:spcBef>
              <a:spcAft>
                <a:spcPct val="0"/>
              </a:spcAft>
              <a:defRPr sz="14850">
                <a:solidFill>
                  <a:schemeClr val="tx2"/>
                </a:solidFill>
                <a:latin typeface="Times New Roman" pitchFamily="18" charset="0"/>
              </a:defRPr>
            </a:lvl9pPr>
          </a:lstStyle>
          <a:p>
            <a:pPr>
              <a:lnSpc>
                <a:spcPct val="105000"/>
              </a:lnSpc>
            </a:pPr>
            <a:r>
              <a:rPr lang="en-US" sz="8000" b="1" dirty="0">
                <a:latin typeface="+mn-lt"/>
              </a:rPr>
              <a:t>Insulin </a:t>
            </a:r>
            <a:r>
              <a:rPr lang="en-US" sz="8000" b="1" dirty="0" smtClean="0">
                <a:latin typeface="+mn-lt"/>
              </a:rPr>
              <a:t>Macrocyclization to Explore the Relationship </a:t>
            </a:r>
          </a:p>
          <a:p>
            <a:pPr>
              <a:lnSpc>
                <a:spcPct val="105000"/>
              </a:lnSpc>
            </a:pPr>
            <a:r>
              <a:rPr lang="en-US" sz="8000" b="1" dirty="0">
                <a:latin typeface="+mn-lt"/>
              </a:rPr>
              <a:t>B</a:t>
            </a:r>
            <a:r>
              <a:rPr lang="en-US" sz="8000" b="1" dirty="0" smtClean="0">
                <a:latin typeface="+mn-lt"/>
              </a:rPr>
              <a:t>etween </a:t>
            </a:r>
            <a:r>
              <a:rPr lang="en-US" sz="8000" b="1" dirty="0">
                <a:latin typeface="+mn-lt"/>
              </a:rPr>
              <a:t>M</a:t>
            </a:r>
            <a:r>
              <a:rPr lang="en-US" sz="8000" b="1" dirty="0" smtClean="0">
                <a:latin typeface="+mn-lt"/>
              </a:rPr>
              <a:t>olecular </a:t>
            </a:r>
            <a:r>
              <a:rPr lang="en-US" sz="8000" b="1" dirty="0">
                <a:latin typeface="+mn-lt"/>
              </a:rPr>
              <a:t>F</a:t>
            </a:r>
            <a:r>
              <a:rPr lang="en-US" sz="8000" b="1" dirty="0" smtClean="0">
                <a:latin typeface="+mn-lt"/>
              </a:rPr>
              <a:t>lexibility </a:t>
            </a:r>
            <a:r>
              <a:rPr lang="en-US" sz="8000" b="1" dirty="0">
                <a:latin typeface="+mn-lt"/>
              </a:rPr>
              <a:t>and </a:t>
            </a:r>
            <a:r>
              <a:rPr lang="en-US" sz="8000" b="1" dirty="0" smtClean="0">
                <a:latin typeface="+mn-lt"/>
              </a:rPr>
              <a:t>Biological </a:t>
            </a:r>
            <a:r>
              <a:rPr lang="en-US" sz="8000" b="1" dirty="0">
                <a:latin typeface="+mn-lt"/>
              </a:rPr>
              <a:t>A</a:t>
            </a:r>
            <a:r>
              <a:rPr lang="en-US" sz="8000" b="1" dirty="0" smtClean="0">
                <a:latin typeface="+mn-lt"/>
              </a:rPr>
              <a:t>ctivity</a:t>
            </a:r>
            <a:endParaRPr lang="en-US" sz="8000" b="1" kern="0" dirty="0">
              <a:latin typeface="+mn-lt"/>
              <a:cs typeface="Arial" panose="020B0604020202020204" pitchFamily="34" charset="0"/>
            </a:endParaRPr>
          </a:p>
        </p:txBody>
      </p:sp>
      <p:sp>
        <p:nvSpPr>
          <p:cNvPr id="35" name="TextBox 34"/>
          <p:cNvSpPr txBox="1"/>
          <p:nvPr/>
        </p:nvSpPr>
        <p:spPr>
          <a:xfrm>
            <a:off x="855573" y="6781800"/>
            <a:ext cx="16002000" cy="8845498"/>
          </a:xfrm>
          <a:prstGeom prst="rect">
            <a:avLst/>
          </a:prstGeom>
          <a:noFill/>
          <a:ln>
            <a:noFill/>
          </a:ln>
        </p:spPr>
        <p:txBody>
          <a:bodyPr wrap="square" rtlCol="0">
            <a:spAutoFit/>
          </a:bodyPr>
          <a:lstStyle/>
          <a:p>
            <a:pPr algn="just">
              <a:lnSpc>
                <a:spcPct val="110000"/>
              </a:lnSpc>
              <a:spcAft>
                <a:spcPts val="1200"/>
              </a:spcAft>
            </a:pPr>
            <a:r>
              <a:rPr lang="en-US" sz="3200" b="1" dirty="0" smtClean="0">
                <a:latin typeface="+mj-lt"/>
                <a:cs typeface="Arial" panose="020B0604020202020204" pitchFamily="34" charset="0"/>
              </a:rPr>
              <a:t>INTRODUCTION</a:t>
            </a:r>
          </a:p>
          <a:p>
            <a:pPr algn="just">
              <a:lnSpc>
                <a:spcPct val="110000"/>
              </a:lnSpc>
            </a:pPr>
            <a:r>
              <a:rPr lang="en-US" sz="2800" dirty="0" smtClean="0">
                <a:latin typeface="+mn-lt"/>
              </a:rPr>
              <a:t>The chemical synthesis of insulin has historically been a challenging endeavor given the hydrophobic nature of the A-chain and its two-chain, three-disulfide structure. The last decade has witnessed sizable progress driven by two independent synthetic strategies based either on oxidative folding of linear single-chain intermediates, or directed disulfide bond formation through orthogonal cysteine protection</a:t>
            </a:r>
            <a:r>
              <a:rPr lang="en-US" sz="2800" baseline="30000" dirty="0" smtClean="0">
                <a:latin typeface="+mn-lt"/>
              </a:rPr>
              <a:t>1</a:t>
            </a:r>
            <a:r>
              <a:rPr lang="en-US" sz="2800" dirty="0" smtClean="0">
                <a:latin typeface="+mn-lt"/>
              </a:rPr>
              <a:t>.</a:t>
            </a:r>
            <a:r>
              <a:rPr lang="en-US" sz="2800" b="1" dirty="0" smtClean="0">
                <a:solidFill>
                  <a:srgbClr val="FF0000"/>
                </a:solidFill>
                <a:latin typeface="+mn-lt"/>
              </a:rPr>
              <a:t> </a:t>
            </a:r>
            <a:r>
              <a:rPr lang="en-US" sz="2800" dirty="0" smtClean="0">
                <a:latin typeface="+mn-lt"/>
              </a:rPr>
              <a:t>These advances have enabled the synthesis of insulin analogs with additional disulfide bridges that until recently had not been accessible. These extra non-native bonds constrain the molecular flexibility of the hormone, and as such we have assessed the effect on biological action. Insulin is well-recognized as a peptide hormone that requires conformational freedom, specifically in the terminal end of the B-chain, to achieve high potency signaling at its receptor</a:t>
            </a:r>
            <a:r>
              <a:rPr lang="en-US" sz="2800" baseline="30000" dirty="0"/>
              <a:t>2,3</a:t>
            </a:r>
            <a:r>
              <a:rPr lang="en-US" sz="2800" dirty="0" smtClean="0">
                <a:latin typeface="+mn-lt"/>
              </a:rPr>
              <a:t>. With this as an objective, we have successfully synthesized 20 insulin analogs that contain a site-specific fourth disulfide bridge (4-DS) by orthogonally forming the non-native bond in a manner that provides opportunity to study the hormone in macrocyclic-constrained and unconstrained forms. A single analog containing two extra bonds, resulting in a total of five disulfides (5-DS), was also successfully synthesized. The biological activity within this novel series of insulin analogs proved highly dependent on the location of the additional disulfide bond, and there was a linear correlation between </a:t>
            </a:r>
            <a:r>
              <a:rPr lang="en-US" sz="2800" i="1" dirty="0" smtClean="0">
                <a:latin typeface="+mn-lt"/>
              </a:rPr>
              <a:t>in vitro </a:t>
            </a:r>
            <a:r>
              <a:rPr lang="en-US" sz="2800" dirty="0" smtClean="0">
                <a:latin typeface="+mn-lt"/>
              </a:rPr>
              <a:t>and</a:t>
            </a:r>
            <a:r>
              <a:rPr lang="en-US" sz="2800" i="1" dirty="0" smtClean="0">
                <a:latin typeface="+mn-lt"/>
              </a:rPr>
              <a:t> in vivo </a:t>
            </a:r>
            <a:r>
              <a:rPr lang="en-US" sz="2800" dirty="0" smtClean="0">
                <a:latin typeface="+mn-lt"/>
              </a:rPr>
              <a:t>potency. These peptides constitute an important addition to the collective library of insulin analogs that includes a prior set of 4-DS analogs made by biosynthesis</a:t>
            </a:r>
            <a:r>
              <a:rPr lang="en-US" sz="2800" baseline="30000" dirty="0"/>
              <a:t>4</a:t>
            </a:r>
            <a:r>
              <a:rPr lang="en-US" sz="2800" dirty="0" smtClean="0">
                <a:latin typeface="+mn-lt"/>
              </a:rPr>
              <a:t>.</a:t>
            </a:r>
            <a:endParaRPr lang="en-US" sz="2800" dirty="0">
              <a:latin typeface="+mn-lt"/>
            </a:endParaRPr>
          </a:p>
        </p:txBody>
      </p:sp>
      <p:sp>
        <p:nvSpPr>
          <p:cNvPr id="41" name="TextBox 40"/>
          <p:cNvSpPr txBox="1"/>
          <p:nvPr/>
        </p:nvSpPr>
        <p:spPr>
          <a:xfrm>
            <a:off x="17550249" y="6781800"/>
            <a:ext cx="16002000" cy="10224337"/>
          </a:xfrm>
          <a:prstGeom prst="rect">
            <a:avLst/>
          </a:prstGeom>
          <a:noFill/>
        </p:spPr>
        <p:txBody>
          <a:bodyPr wrap="square" rtlCol="0">
            <a:spAutoFit/>
          </a:bodyPr>
          <a:lstStyle/>
          <a:p>
            <a:pPr algn="just">
              <a:lnSpc>
                <a:spcPct val="110000"/>
              </a:lnSpc>
              <a:spcAft>
                <a:spcPts val="1200"/>
              </a:spcAft>
            </a:pPr>
            <a:r>
              <a:rPr lang="en-US" sz="3200" b="1" dirty="0" smtClean="0">
                <a:latin typeface="+mj-lt"/>
                <a:cs typeface="Arial" panose="020B0604020202020204" pitchFamily="34" charset="0"/>
              </a:rPr>
              <a:t>RESULTS</a:t>
            </a:r>
          </a:p>
          <a:p>
            <a:pPr marL="457200" indent="-457200" algn="just">
              <a:lnSpc>
                <a:spcPct val="110000"/>
              </a:lnSpc>
              <a:spcBef>
                <a:spcPts val="0"/>
              </a:spcBef>
              <a:buFont typeface="Arial" panose="020B0604020202020204" pitchFamily="34" charset="0"/>
              <a:buChar char="•"/>
            </a:pPr>
            <a:r>
              <a:rPr lang="en-US" sz="2800" dirty="0" smtClean="0">
                <a:latin typeface="+mn-lt"/>
                <a:cs typeface="Arial" panose="020B0604020202020204" pitchFamily="34" charset="0"/>
              </a:rPr>
              <a:t>Twenty 4-disulfide (4-DS) containing</a:t>
            </a:r>
            <a:r>
              <a:rPr lang="en-US" sz="2800" dirty="0">
                <a:latin typeface="+mn-lt"/>
              </a:rPr>
              <a:t> </a:t>
            </a:r>
            <a:r>
              <a:rPr lang="en-US" sz="2800" dirty="0" smtClean="0">
                <a:latin typeface="+mn-lt"/>
              </a:rPr>
              <a:t>insulins were chemically synthesized (Fig. 1, 2 and Table 1). There </a:t>
            </a:r>
            <a:r>
              <a:rPr lang="en-US" sz="2800" dirty="0">
                <a:latin typeface="+mn-lt"/>
              </a:rPr>
              <a:t>was </a:t>
            </a:r>
            <a:r>
              <a:rPr lang="en-US" sz="2800" dirty="0" smtClean="0">
                <a:latin typeface="+mn-lt"/>
              </a:rPr>
              <a:t>no </a:t>
            </a:r>
            <a:r>
              <a:rPr lang="en-US" sz="2800" dirty="0">
                <a:latin typeface="+mn-lt"/>
              </a:rPr>
              <a:t>targeted analog that could not be prepared </a:t>
            </a:r>
            <a:r>
              <a:rPr lang="en-US" sz="2800" dirty="0" smtClean="0">
                <a:latin typeface="+mn-lt"/>
              </a:rPr>
              <a:t>by the straightforward single chain DesDi synthetic protocol.</a:t>
            </a:r>
          </a:p>
          <a:p>
            <a:pPr marL="457200" indent="-457200" algn="just">
              <a:lnSpc>
                <a:spcPct val="110000"/>
              </a:lnSpc>
              <a:spcBef>
                <a:spcPts val="0"/>
              </a:spcBef>
              <a:buFont typeface="Arial" panose="020B0604020202020204" pitchFamily="34" charset="0"/>
              <a:buChar char="•"/>
            </a:pPr>
            <a:endParaRPr lang="en-US" sz="2800" dirty="0" smtClean="0">
              <a:latin typeface="+mn-lt"/>
            </a:endParaRPr>
          </a:p>
          <a:p>
            <a:pPr marL="457200" indent="-457200" algn="just">
              <a:lnSpc>
                <a:spcPct val="110000"/>
              </a:lnSpc>
              <a:spcBef>
                <a:spcPts val="0"/>
              </a:spcBef>
              <a:buFont typeface="Arial" panose="020B0604020202020204" pitchFamily="34" charset="0"/>
              <a:buChar char="•"/>
            </a:pPr>
            <a:r>
              <a:rPr lang="en-US" sz="2800" dirty="0">
                <a:latin typeface="+mn-lt"/>
              </a:rPr>
              <a:t>A single analog with five disulfide bonds </a:t>
            </a:r>
            <a:r>
              <a:rPr lang="en-US" sz="2800" dirty="0" smtClean="0">
                <a:latin typeface="+mn-lt"/>
              </a:rPr>
              <a:t>(compound 21) was </a:t>
            </a:r>
            <a:r>
              <a:rPr lang="en-US" sz="2800" dirty="0">
                <a:latin typeface="+mn-lt"/>
              </a:rPr>
              <a:t>also </a:t>
            </a:r>
            <a:r>
              <a:rPr lang="en-US" sz="2800" dirty="0" smtClean="0">
                <a:latin typeface="+mn-lt"/>
              </a:rPr>
              <a:t>prepared </a:t>
            </a:r>
            <a:r>
              <a:rPr lang="en-US" sz="2800" dirty="0">
                <a:latin typeface="+mn-lt"/>
              </a:rPr>
              <a:t>and represents the most structurally constrained insulin analog </a:t>
            </a:r>
            <a:r>
              <a:rPr lang="en-US" sz="2800" dirty="0" smtClean="0">
                <a:latin typeface="+mn-lt"/>
              </a:rPr>
              <a:t>studied to </a:t>
            </a:r>
            <a:r>
              <a:rPr lang="en-US" sz="2800" dirty="0">
                <a:latin typeface="+mn-lt"/>
              </a:rPr>
              <a:t>date, with twenty percent of the amino acid sequence being </a:t>
            </a:r>
            <a:r>
              <a:rPr lang="en-US" sz="2800" dirty="0" smtClean="0">
                <a:latin typeface="+mn-lt"/>
              </a:rPr>
              <a:t>cysteine (Fig. 3).</a:t>
            </a:r>
          </a:p>
          <a:p>
            <a:pPr marL="457200" indent="-457200" algn="just">
              <a:lnSpc>
                <a:spcPct val="110000"/>
              </a:lnSpc>
              <a:spcBef>
                <a:spcPts val="0"/>
              </a:spcBef>
              <a:buFont typeface="Arial" panose="020B0604020202020204" pitchFamily="34" charset="0"/>
              <a:buChar char="•"/>
            </a:pPr>
            <a:endParaRPr lang="en-US" sz="2800" dirty="0" smtClean="0">
              <a:latin typeface="+mn-lt"/>
            </a:endParaRPr>
          </a:p>
          <a:p>
            <a:pPr marL="457200" indent="-457200" algn="just">
              <a:lnSpc>
                <a:spcPct val="110000"/>
              </a:lnSpc>
              <a:spcBef>
                <a:spcPts val="0"/>
              </a:spcBef>
              <a:buFont typeface="Arial" panose="020B0604020202020204" pitchFamily="34" charset="0"/>
              <a:buChar char="•"/>
            </a:pPr>
            <a:r>
              <a:rPr lang="en-US" sz="2800" dirty="0" smtClean="0">
                <a:latin typeface="+mn-lt"/>
                <a:cs typeface="Arial" panose="020B0604020202020204" pitchFamily="34" charset="0"/>
              </a:rPr>
              <a:t>The magnitude in loss of activity upon macrocyclization is highly dependent on the position of the fourth disulfide bond. Cross-links in the N-terminal region of A chain with various other locations in A and B-chains result in large loss of potency, but the magnitude was site-specific. For example, an additional disulfide between A0 and B17, B22 or B26 led to more than a 100x reduction in activity</a:t>
            </a:r>
            <a:r>
              <a:rPr lang="en-US" sz="2800" dirty="0">
                <a:latin typeface="+mn-lt"/>
                <a:cs typeface="Arial" panose="020B0604020202020204" pitchFamily="34" charset="0"/>
              </a:rPr>
              <a:t>,</a:t>
            </a:r>
            <a:r>
              <a:rPr lang="en-US" sz="2800" dirty="0" smtClean="0">
                <a:latin typeface="+mn-lt"/>
                <a:cs typeface="Arial" panose="020B0604020202020204" pitchFamily="34" charset="0"/>
              </a:rPr>
              <a:t> where </a:t>
            </a:r>
            <a:r>
              <a:rPr lang="en-US" sz="2800" dirty="0">
                <a:latin typeface="+mn-lt"/>
                <a:cs typeface="Arial" panose="020B0604020202020204" pitchFamily="34" charset="0"/>
              </a:rPr>
              <a:t>a</a:t>
            </a:r>
            <a:r>
              <a:rPr lang="en-US" sz="2800" dirty="0" smtClean="0">
                <a:latin typeface="+mn-lt"/>
                <a:cs typeface="Arial" panose="020B0604020202020204" pitchFamily="34" charset="0"/>
              </a:rPr>
              <a:t> fourth bond between A0 and B0 was ~2x less active. The positions substituted for cysteine to form the non-native fourth disulfide bond are shown in Fig. 4.</a:t>
            </a:r>
          </a:p>
          <a:p>
            <a:pPr marL="457200" indent="-457200" algn="just">
              <a:lnSpc>
                <a:spcPct val="110000"/>
              </a:lnSpc>
              <a:spcBef>
                <a:spcPts val="0"/>
              </a:spcBef>
              <a:buFont typeface="Arial" panose="020B0604020202020204" pitchFamily="34" charset="0"/>
              <a:buChar char="•"/>
            </a:pPr>
            <a:endParaRPr lang="en-US" sz="2800" dirty="0" smtClean="0">
              <a:latin typeface="+mn-lt"/>
              <a:cs typeface="Arial" panose="020B0604020202020204" pitchFamily="34" charset="0"/>
            </a:endParaRPr>
          </a:p>
          <a:p>
            <a:pPr marL="457200" indent="-457200" algn="just">
              <a:lnSpc>
                <a:spcPct val="110000"/>
              </a:lnSpc>
              <a:spcBef>
                <a:spcPts val="0"/>
              </a:spcBef>
              <a:buFont typeface="Arial" panose="020B0604020202020204" pitchFamily="34" charset="0"/>
              <a:buChar char="•"/>
            </a:pPr>
            <a:r>
              <a:rPr lang="en-US" sz="2800" dirty="0" smtClean="0">
                <a:latin typeface="+mn-lt"/>
                <a:cs typeface="Arial" panose="020B0604020202020204" pitchFamily="34" charset="0"/>
              </a:rPr>
              <a:t>We have identified 6 pairs (and the 5 DS compound) that resulted </a:t>
            </a:r>
            <a:r>
              <a:rPr lang="en-US" sz="2800" dirty="0" smtClean="0">
                <a:latin typeface="+mn-lt"/>
                <a:cs typeface="Arial" panose="020B0604020202020204" pitchFamily="34" charset="0"/>
              </a:rPr>
              <a:t>in over a </a:t>
            </a:r>
            <a:r>
              <a:rPr lang="en-US" sz="2800" dirty="0" smtClean="0">
                <a:latin typeface="+mn-lt"/>
                <a:cs typeface="Arial" panose="020B0604020202020204" pitchFamily="34" charset="0"/>
              </a:rPr>
              <a:t>100-fold or greater </a:t>
            </a:r>
            <a:r>
              <a:rPr lang="en-US" sz="2800" i="1" dirty="0" smtClean="0">
                <a:latin typeface="+mn-lt"/>
                <a:cs typeface="Arial" panose="020B0604020202020204" pitchFamily="34" charset="0"/>
              </a:rPr>
              <a:t>in vitro loss of </a:t>
            </a:r>
            <a:r>
              <a:rPr lang="en-US" sz="2800" dirty="0" smtClean="0">
                <a:latin typeface="+mn-lt"/>
                <a:cs typeface="Arial" panose="020B0604020202020204" pitchFamily="34" charset="0"/>
              </a:rPr>
              <a:t>potency upon macrocyclization</a:t>
            </a:r>
            <a:r>
              <a:rPr lang="en-US" sz="2800" dirty="0">
                <a:latin typeface="+mn-lt"/>
                <a:cs typeface="Arial" panose="020B0604020202020204" pitchFamily="34" charset="0"/>
              </a:rPr>
              <a:t> </a:t>
            </a:r>
            <a:r>
              <a:rPr lang="en-US" sz="2800" dirty="0" smtClean="0">
                <a:latin typeface="+mn-lt"/>
                <a:cs typeface="Arial" panose="020B0604020202020204" pitchFamily="34" charset="0"/>
              </a:rPr>
              <a:t>(Table 1, red). These constrained insulins were confirmed to be inactive </a:t>
            </a:r>
            <a:r>
              <a:rPr lang="en-US" sz="2800" i="1" dirty="0" smtClean="0">
                <a:latin typeface="+mn-lt"/>
                <a:cs typeface="Arial" panose="020B0604020202020204" pitchFamily="34" charset="0"/>
              </a:rPr>
              <a:t>in vivo</a:t>
            </a:r>
            <a:r>
              <a:rPr lang="en-US" sz="2800" dirty="0" smtClean="0">
                <a:latin typeface="+mn-lt"/>
                <a:cs typeface="Arial" panose="020B0604020202020204" pitchFamily="34" charset="0"/>
              </a:rPr>
              <a:t> at 100 nmol/kg, while being active in the unconstrained form at one-tenth the dose (Fig 5 and 6). </a:t>
            </a:r>
          </a:p>
          <a:p>
            <a:pPr algn="just"/>
            <a:endParaRPr lang="en-US" sz="2800" dirty="0">
              <a:latin typeface="+mn-lt"/>
              <a:cs typeface="Arial" panose="020B0604020202020204" pitchFamily="34" charset="0"/>
            </a:endParaRPr>
          </a:p>
        </p:txBody>
      </p:sp>
      <p:sp>
        <p:nvSpPr>
          <p:cNvPr id="42" name="TextBox 41"/>
          <p:cNvSpPr txBox="1"/>
          <p:nvPr/>
        </p:nvSpPr>
        <p:spPr>
          <a:xfrm>
            <a:off x="17550249" y="45110400"/>
            <a:ext cx="16002000" cy="4893647"/>
          </a:xfrm>
          <a:prstGeom prst="rect">
            <a:avLst/>
          </a:prstGeom>
          <a:noFill/>
        </p:spPr>
        <p:txBody>
          <a:bodyPr wrap="square" rtlCol="0">
            <a:spAutoFit/>
          </a:bodyPr>
          <a:lstStyle/>
          <a:p>
            <a:pPr algn="just"/>
            <a:r>
              <a:rPr lang="en-US" sz="3200" b="1" dirty="0" smtClean="0">
                <a:latin typeface="+mj-lt"/>
                <a:cs typeface="Arial" panose="020B0604020202020204" pitchFamily="34" charset="0"/>
              </a:rPr>
              <a:t>CONCLUSIONS</a:t>
            </a:r>
          </a:p>
          <a:p>
            <a:pPr algn="just"/>
            <a:r>
              <a:rPr lang="en-US" sz="2800" dirty="0" smtClean="0">
                <a:latin typeface="+mj-lt"/>
                <a:cs typeface="Arial" panose="020B0604020202020204" pitchFamily="34" charset="0"/>
              </a:rPr>
              <a:t>Employing recent advances in synthetic chemistry, we have introduced </a:t>
            </a:r>
            <a:r>
              <a:rPr lang="en-US" sz="2800" dirty="0">
                <a:solidFill>
                  <a:srgbClr val="000000"/>
                </a:solidFill>
                <a:latin typeface="Arial" panose="020B0604020202020204"/>
                <a:cs typeface="Arial" panose="020B0604020202020204" pitchFamily="34" charset="0"/>
              </a:rPr>
              <a:t>with high proficiency </a:t>
            </a:r>
            <a:r>
              <a:rPr lang="en-US" sz="2800" dirty="0" smtClean="0">
                <a:latin typeface="+mj-lt"/>
                <a:cs typeface="Arial" panose="020B0604020202020204" pitchFamily="34" charset="0"/>
              </a:rPr>
              <a:t>an extra disulfide bond to insulin at twenty different locations. Each analog was made in sufficient yield to support biological study. The synthetic strategy used to prepare these novel macrocycles supported analysis in the unconstrained (3-DS) and constrained forms (4-DS </a:t>
            </a:r>
            <a:r>
              <a:rPr lang="en-US" sz="2800" dirty="0">
                <a:latin typeface="+mj-lt"/>
                <a:cs typeface="Arial" panose="020B0604020202020204" pitchFamily="34" charset="0"/>
              </a:rPr>
              <a:t>&amp;</a:t>
            </a:r>
            <a:r>
              <a:rPr lang="en-US" sz="2800" dirty="0" smtClean="0">
                <a:latin typeface="+mj-lt"/>
                <a:cs typeface="Arial" panose="020B0604020202020204" pitchFamily="34" charset="0"/>
              </a:rPr>
              <a:t> 5-DS). With the exception of two A0-analogs, the peptides were of high relative potency in the open form (3-DS). The localization of the extra bond sizably impacts the relative reduction in bioactivity after cross-linking. </a:t>
            </a:r>
            <a:r>
              <a:rPr lang="en-US" sz="2800" smtClean="0">
                <a:latin typeface="+mj-lt"/>
                <a:cs typeface="Arial" panose="020B0604020202020204" pitchFamily="34" charset="0"/>
              </a:rPr>
              <a:t>Six </a:t>
            </a:r>
            <a:r>
              <a:rPr lang="en-US" sz="2800" dirty="0" smtClean="0">
                <a:latin typeface="+mj-lt"/>
                <a:cs typeface="Arial" panose="020B0604020202020204" pitchFamily="34" charset="0"/>
              </a:rPr>
              <a:t>analogs displayed </a:t>
            </a:r>
            <a:r>
              <a:rPr lang="en-US" sz="2800" i="1" dirty="0" smtClean="0">
                <a:latin typeface="+mj-lt"/>
                <a:cs typeface="Arial" panose="020B0604020202020204" pitchFamily="34" charset="0"/>
              </a:rPr>
              <a:t>in vitro </a:t>
            </a:r>
            <a:r>
              <a:rPr lang="en-US" sz="2800" dirty="0" smtClean="0">
                <a:latin typeface="+mj-lt"/>
                <a:cs typeface="Arial" panose="020B0604020202020204" pitchFamily="34" charset="0"/>
              </a:rPr>
              <a:t>activity reduced by </a:t>
            </a:r>
            <a:r>
              <a:rPr lang="en-US" sz="2800" dirty="0">
                <a:latin typeface="+mj-lt"/>
                <a:cs typeface="Arial" panose="020B0604020202020204" pitchFamily="34" charset="0"/>
              </a:rPr>
              <a:t>~</a:t>
            </a:r>
            <a:r>
              <a:rPr lang="en-US" sz="2800" dirty="0" smtClean="0">
                <a:latin typeface="+mj-lt"/>
                <a:cs typeface="Arial" panose="020B0604020202020204" pitchFamily="34" charset="0"/>
              </a:rPr>
              <a:t>100-fold or greater when constrained, and were devoid of </a:t>
            </a:r>
            <a:r>
              <a:rPr lang="en-US" sz="2800" i="1" dirty="0" smtClean="0">
                <a:latin typeface="+mj-lt"/>
                <a:cs typeface="Arial" panose="020B0604020202020204" pitchFamily="34" charset="0"/>
              </a:rPr>
              <a:t>in vivo</a:t>
            </a:r>
            <a:r>
              <a:rPr lang="en-US" sz="2800" dirty="0" smtClean="0">
                <a:latin typeface="+mj-lt"/>
                <a:cs typeface="Arial" panose="020B0604020202020204" pitchFamily="34" charset="0"/>
              </a:rPr>
              <a:t> activity at </a:t>
            </a:r>
            <a:r>
              <a:rPr lang="en-US" sz="2800" dirty="0">
                <a:latin typeface="+mj-lt"/>
                <a:cs typeface="Arial" panose="020B0604020202020204" pitchFamily="34" charset="0"/>
              </a:rPr>
              <a:t>a</a:t>
            </a:r>
            <a:r>
              <a:rPr lang="en-US" sz="2800" dirty="0" smtClean="0">
                <a:latin typeface="+mj-lt"/>
                <a:cs typeface="Arial" panose="020B0604020202020204" pitchFamily="34" charset="0"/>
              </a:rPr>
              <a:t> high dose of 100 nmol/kg in STZ treated diabetic mice. Collectively, the novel chemical approach has enabled unparalleled access to molecular diversity that enables further exploration in the relationship of structural mobility to biological activity.</a:t>
            </a: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4" name="TextBox 43"/>
              <p:cNvSpPr txBox="1"/>
              <p:nvPr/>
            </p:nvSpPr>
            <p:spPr>
              <a:xfrm>
                <a:off x="886053" y="16078200"/>
                <a:ext cx="16002000" cy="13111282"/>
              </a:xfrm>
              <a:prstGeom prst="rect">
                <a:avLst/>
              </a:prstGeom>
              <a:noFill/>
              <a:ln>
                <a:noFill/>
              </a:ln>
            </p:spPr>
            <p:txBody>
              <a:bodyPr wrap="square" rtlCol="0">
                <a:spAutoFit/>
              </a:bodyPr>
              <a:lstStyle/>
              <a:p>
                <a:pPr algn="just">
                  <a:lnSpc>
                    <a:spcPct val="110000"/>
                  </a:lnSpc>
                  <a:spcAft>
                    <a:spcPts val="1200"/>
                  </a:spcAft>
                </a:pPr>
                <a:r>
                  <a:rPr lang="en-US" sz="3200" b="1" dirty="0" smtClean="0">
                    <a:latin typeface="+mj-lt"/>
                    <a:cs typeface="Arial" panose="020B0604020202020204" pitchFamily="34" charset="0"/>
                  </a:rPr>
                  <a:t>MATERIALS &amp; METHODS</a:t>
                </a:r>
              </a:p>
              <a:p>
                <a:pPr algn="just">
                  <a:lnSpc>
                    <a:spcPct val="110000"/>
                  </a:lnSpc>
                </a:pPr>
                <a:r>
                  <a:rPr lang="en-US" sz="2800" b="1" dirty="0" smtClean="0">
                    <a:latin typeface="+mn-lt"/>
                    <a:cs typeface="Arial" panose="020B0604020202020204" pitchFamily="34" charset="0"/>
                  </a:rPr>
                  <a:t>Single-Chain Insulin (SCI) synthesis</a:t>
                </a:r>
                <a:r>
                  <a:rPr lang="en-US" sz="2800" b="1" dirty="0">
                    <a:latin typeface="+mn-lt"/>
                    <a:cs typeface="Arial" panose="020B0604020202020204" pitchFamily="34" charset="0"/>
                  </a:rPr>
                  <a:t>: </a:t>
                </a:r>
                <a:r>
                  <a:rPr lang="en-US" sz="2800" dirty="0" smtClean="0">
                    <a:latin typeface="+mn-lt"/>
                    <a:cs typeface="Arial" panose="020B0604020202020204" pitchFamily="34" charset="0"/>
                  </a:rPr>
                  <a:t>Peptides were synthesized using </a:t>
                </a:r>
                <a:r>
                  <a:rPr lang="en-US" sz="2800" dirty="0">
                    <a:latin typeface="+mn-lt"/>
                    <a:cs typeface="Arial" panose="020B0604020202020204" pitchFamily="34" charset="0"/>
                  </a:rPr>
                  <a:t>a </a:t>
                </a:r>
                <a:r>
                  <a:rPr lang="en-US" sz="2800" dirty="0" smtClean="0">
                    <a:latin typeface="+mn-lt"/>
                    <a:cs typeface="Arial" panose="020B0604020202020204" pitchFamily="34" charset="0"/>
                  </a:rPr>
                  <a:t>Rink </a:t>
                </a:r>
                <a:r>
                  <a:rPr lang="en-US" sz="2800" dirty="0">
                    <a:latin typeface="+mn-lt"/>
                    <a:cs typeface="Arial" panose="020B0604020202020204" pitchFamily="34" charset="0"/>
                  </a:rPr>
                  <a:t>amide </a:t>
                </a:r>
                <a:r>
                  <a:rPr lang="en-US" sz="2800" dirty="0" smtClean="0">
                    <a:latin typeface="+mn-lt"/>
                    <a:cs typeface="Arial" panose="020B0604020202020204" pitchFamily="34" charset="0"/>
                  </a:rPr>
                  <a:t>ChemMatrix resin. The synthesis utilized standard 0.1 mmol Fmoc</a:t>
                </a:r>
                <a:r>
                  <a:rPr lang="en-US" sz="2800" dirty="0">
                    <a:latin typeface="+mn-lt"/>
                    <a:cs typeface="Arial" panose="020B0604020202020204" pitchFamily="34" charset="0"/>
                  </a:rPr>
                  <a:t> </a:t>
                </a:r>
                <a:r>
                  <a:rPr lang="en-US" sz="2800" dirty="0" smtClean="0">
                    <a:latin typeface="+mn-lt"/>
                    <a:cs typeface="Arial" panose="020B0604020202020204" pitchFamily="34" charset="0"/>
                  </a:rPr>
                  <a:t>cycles, (diisopropylcarbodiimide) </a:t>
                </a:r>
                <a:r>
                  <a:rPr lang="en-US" sz="2800" dirty="0">
                    <a:latin typeface="+mn-lt"/>
                    <a:cs typeface="Arial" panose="020B0604020202020204" pitchFamily="34" charset="0"/>
                  </a:rPr>
                  <a:t>DIC</a:t>
                </a:r>
                <a:r>
                  <a:rPr lang="en-US" sz="2800" dirty="0" smtClean="0">
                    <a:latin typeface="+mn-lt"/>
                    <a:cs typeface="Arial" panose="020B0604020202020204" pitchFamily="34" charset="0"/>
                  </a:rPr>
                  <a:t>/ (6-Cl-hydroxybenzotriazole)</a:t>
                </a:r>
                <a:r>
                  <a:rPr lang="en-US" sz="2800" dirty="0">
                    <a:latin typeface="+mn-lt"/>
                    <a:cs typeface="Arial" panose="020B0604020202020204" pitchFamily="34" charset="0"/>
                  </a:rPr>
                  <a:t> </a:t>
                </a:r>
                <a:r>
                  <a:rPr lang="en-US" sz="2800" dirty="0" smtClean="0">
                    <a:latin typeface="+mn-lt"/>
                    <a:cs typeface="Arial" panose="020B0604020202020204" pitchFamily="34" charset="0"/>
                  </a:rPr>
                  <a:t>6-Cl-HOBt activation in NMP and 20% piperidine in NMP for Fmoc deprotection.  Fmoc-Cys(Acm)-OH was introduced where the 4</a:t>
                </a:r>
                <a:r>
                  <a:rPr lang="en-US" sz="2800" baseline="30000" dirty="0" smtClean="0">
                    <a:latin typeface="+mn-lt"/>
                    <a:cs typeface="Arial" panose="020B0604020202020204" pitchFamily="34" charset="0"/>
                  </a:rPr>
                  <a:t>th</a:t>
                </a:r>
                <a:r>
                  <a:rPr lang="en-US" sz="2800" dirty="0" smtClean="0">
                    <a:latin typeface="+mn-lt"/>
                    <a:cs typeface="Arial" panose="020B0604020202020204" pitchFamily="34" charset="0"/>
                  </a:rPr>
                  <a:t> and 5</a:t>
                </a:r>
                <a:r>
                  <a:rPr lang="en-US" sz="2800" baseline="30000" dirty="0" smtClean="0">
                    <a:latin typeface="+mn-lt"/>
                    <a:cs typeface="Arial" panose="020B0604020202020204" pitchFamily="34" charset="0"/>
                  </a:rPr>
                  <a:t>th</a:t>
                </a:r>
                <a:r>
                  <a:rPr lang="en-US" sz="2800" dirty="0" smtClean="0">
                    <a:latin typeface="+mn-lt"/>
                    <a:cs typeface="Arial" panose="020B0604020202020204" pitchFamily="34" charset="0"/>
                  </a:rPr>
                  <a:t> disulfide bonds were desired. The </a:t>
                </a:r>
                <a:r>
                  <a:rPr lang="en-US" sz="2800" dirty="0">
                    <a:latin typeface="+mn-lt"/>
                    <a:cs typeface="Arial" panose="020B0604020202020204" pitchFamily="34" charset="0"/>
                  </a:rPr>
                  <a:t>peptides were cleaved from the solid-support using </a:t>
                </a:r>
                <a:r>
                  <a:rPr lang="en-US" sz="2800" dirty="0" smtClean="0">
                    <a:latin typeface="+mn-lt"/>
                    <a:cs typeface="Arial" panose="020B0604020202020204" pitchFamily="34" charset="0"/>
                  </a:rPr>
                  <a:t>a TFA-cocktail containing 2.5% v/v of each triisopropylsilane, water, </a:t>
                </a:r>
                <a14:m>
                  <m:oMath xmlns:m="http://schemas.openxmlformats.org/officeDocument/2006/math">
                    <m:r>
                      <a:rPr lang="el-GR" sz="2800" i="1" smtClean="0">
                        <a:latin typeface="Cambria Math"/>
                        <a:cs typeface="Arial" panose="020B0604020202020204" pitchFamily="34" charset="0"/>
                      </a:rPr>
                      <m:t>𝛽</m:t>
                    </m:r>
                    <m:r>
                      <a:rPr lang="en-US" sz="2800" b="0" i="1" smtClean="0">
                        <a:latin typeface="Cambria Math"/>
                        <a:cs typeface="Arial" panose="020B0604020202020204" pitchFamily="34" charset="0"/>
                      </a:rPr>
                      <m:t>−</m:t>
                    </m:r>
                  </m:oMath>
                </a14:m>
                <a:r>
                  <a:rPr lang="en-US" sz="2800" dirty="0" smtClean="0">
                    <a:latin typeface="+mn-lt"/>
                    <a:cs typeface="Arial" panose="020B0604020202020204" pitchFamily="34" charset="0"/>
                  </a:rPr>
                  <a:t>mercaptoethanol</a:t>
                </a:r>
                <a:r>
                  <a:rPr lang="en-US" sz="2800" dirty="0">
                    <a:latin typeface="+mn-lt"/>
                    <a:cs typeface="Arial" panose="020B0604020202020204" pitchFamily="34" charset="0"/>
                  </a:rPr>
                  <a:t> </a:t>
                </a:r>
                <a:r>
                  <a:rPr lang="en-US" sz="2800" dirty="0" smtClean="0">
                    <a:latin typeface="+mn-lt"/>
                    <a:cs typeface="Arial" panose="020B0604020202020204" pitchFamily="34" charset="0"/>
                  </a:rPr>
                  <a:t>and thioanisole for </a:t>
                </a:r>
                <a:r>
                  <a:rPr lang="en-US" sz="2800" dirty="0">
                    <a:latin typeface="+mn-lt"/>
                    <a:cs typeface="Arial" panose="020B0604020202020204" pitchFamily="34" charset="0"/>
                  </a:rPr>
                  <a:t>two hours. </a:t>
                </a:r>
                <a:r>
                  <a:rPr lang="en-US" sz="2800" dirty="0" smtClean="0">
                    <a:latin typeface="+mn-lt"/>
                    <a:cs typeface="Arial" panose="020B0604020202020204" pitchFamily="34" charset="0"/>
                  </a:rPr>
                  <a:t>The cleavage mixture was precipitated with ether, and the crude peptides were repeatedly washed with ether.</a:t>
                </a:r>
              </a:p>
              <a:p>
                <a:pPr algn="just">
                  <a:lnSpc>
                    <a:spcPct val="110000"/>
                  </a:lnSpc>
                </a:pPr>
                <a:r>
                  <a:rPr lang="en-US" sz="2800" b="1" dirty="0" smtClean="0">
                    <a:latin typeface="+mn-lt"/>
                    <a:cs typeface="Arial" panose="020B0604020202020204" pitchFamily="34" charset="0"/>
                  </a:rPr>
                  <a:t>Folding and purification of SCI analogs: </a:t>
                </a:r>
                <a:r>
                  <a:rPr lang="en-US" sz="2800" dirty="0" smtClean="0">
                    <a:latin typeface="+mn-lt"/>
                    <a:cs typeface="Arial" panose="020B0604020202020204" pitchFamily="34" charset="0"/>
                  </a:rPr>
                  <a:t>200 mg of impure peptide was mixed with 20eq. of cysteine-HCl in 200 mL of glycine buffer (20 mM, pH=11.5). An additional 20eq. of cystine</a:t>
                </a:r>
                <a:r>
                  <a:rPr lang="en-US" sz="2800" dirty="0">
                    <a:latin typeface="+mn-lt"/>
                    <a:cs typeface="Arial" panose="020B0604020202020204" pitchFamily="34" charset="0"/>
                  </a:rPr>
                  <a:t> </a:t>
                </a:r>
                <a:r>
                  <a:rPr lang="en-US" sz="2800" dirty="0" smtClean="0">
                    <a:latin typeface="+mn-lt"/>
                    <a:cs typeface="Arial" panose="020B0604020202020204" pitchFamily="34" charset="0"/>
                  </a:rPr>
                  <a:t>dissolved in 1N NaOH was added and the pH was adjusted to 10.5. The reaction was stirred between 2-16h. The folded peptide was purified by HPLC and typical synthetic yield for pure peptides was 10-20%.</a:t>
                </a:r>
              </a:p>
              <a:p>
                <a:pPr algn="just">
                  <a:lnSpc>
                    <a:spcPct val="110000"/>
                  </a:lnSpc>
                </a:pPr>
                <a:r>
                  <a:rPr lang="en-US" sz="2800" b="1" dirty="0" smtClean="0">
                    <a:latin typeface="+mn-lt"/>
                    <a:cs typeface="Arial" panose="020B0604020202020204" pitchFamily="34" charset="0"/>
                  </a:rPr>
                  <a:t>Enzymatic cleavage to two-chain, three-disulfide insulin (3-DS): </a:t>
                </a:r>
                <a:r>
                  <a:rPr lang="en-US" sz="2800" dirty="0" smtClean="0">
                    <a:latin typeface="+mn-lt"/>
                    <a:cs typeface="Arial" panose="020B0604020202020204" pitchFamily="34" charset="0"/>
                  </a:rPr>
                  <a:t>20 mg of folded peptide in 5 mL of TRIS buffer (25 mM, pH=8.0) was treated with 10 µg of Lys-C at 37° for 3-6h. Most reactions were quantitative, but those that were not could be completed with additional enzyme. The three disulfide analogs were purified by HPLC to yield ~10mg of product.</a:t>
                </a:r>
              </a:p>
              <a:p>
                <a:pPr algn="just">
                  <a:lnSpc>
                    <a:spcPct val="110000"/>
                  </a:lnSpc>
                </a:pPr>
                <a:r>
                  <a:rPr lang="en-US" sz="2800" b="1" dirty="0" smtClean="0">
                    <a:latin typeface="+mn-lt"/>
                    <a:cs typeface="Arial" panose="020B0604020202020204" pitchFamily="34" charset="0"/>
                  </a:rPr>
                  <a:t>Oxidation to 4- or 5-disulfide insulins (4- and 5-DS): </a:t>
                </a:r>
                <a:r>
                  <a:rPr lang="en-US" sz="2800" dirty="0" smtClean="0">
                    <a:latin typeface="+mn-lt"/>
                    <a:cs typeface="Arial" panose="020B0604020202020204" pitchFamily="34" charset="0"/>
                  </a:rPr>
                  <a:t>5 mg of three disulfide insulin was dissolved in 5 ml of 50% acetic acid(aq) and 10 mL of a 0.1 M solution of iodine in acetic acid was added. The oxidation was typically complete within 20 minutes. The final material was purified via HPLC. The oxidation of the 5-disulfide insulin required 45 minutes.</a:t>
                </a:r>
              </a:p>
              <a:p>
                <a:pPr algn="just">
                  <a:lnSpc>
                    <a:spcPct val="110000"/>
                  </a:lnSpc>
                </a:pPr>
                <a:r>
                  <a:rPr lang="en-US" sz="2800" b="1" dirty="0">
                    <a:latin typeface="+mn-lt"/>
                  </a:rPr>
                  <a:t>Insulin </a:t>
                </a:r>
                <a:r>
                  <a:rPr lang="en-US" sz="2800" b="1" dirty="0">
                    <a:latin typeface="+mn-lt"/>
                    <a:cs typeface="Arial" panose="020B0604020202020204" pitchFamily="34" charset="0"/>
                  </a:rPr>
                  <a:t>Receptor</a:t>
                </a:r>
                <a:r>
                  <a:rPr lang="en-US" sz="2800" b="1" dirty="0">
                    <a:latin typeface="+mn-lt"/>
                  </a:rPr>
                  <a:t> Phosphorylation </a:t>
                </a:r>
                <a:r>
                  <a:rPr lang="en-US" sz="2800" b="1" dirty="0" smtClean="0">
                    <a:latin typeface="+mn-lt"/>
                  </a:rPr>
                  <a:t>Assay: </a:t>
                </a:r>
                <a:r>
                  <a:rPr lang="en-US" sz="2800" dirty="0" smtClean="0">
                    <a:latin typeface="+mn-lt"/>
                  </a:rPr>
                  <a:t>CHO cells </a:t>
                </a:r>
                <a:r>
                  <a:rPr lang="en-US" sz="2800" dirty="0" smtClean="0">
                    <a:solidFill>
                      <a:srgbClr val="000000"/>
                    </a:solidFill>
                    <a:latin typeface="+mn-lt"/>
                  </a:rPr>
                  <a:t>transfected</a:t>
                </a:r>
                <a:r>
                  <a:rPr lang="en-US" sz="2800" dirty="0" smtClean="0">
                    <a:latin typeface="+mn-lt"/>
                  </a:rPr>
                  <a:t> with </a:t>
                </a:r>
                <a:r>
                  <a:rPr lang="en-US" sz="2800" dirty="0" smtClean="0">
                    <a:solidFill>
                      <a:srgbClr val="000000"/>
                    </a:solidFill>
                    <a:latin typeface="+mn-lt"/>
                  </a:rPr>
                  <a:t>human </a:t>
                </a:r>
                <a:r>
                  <a:rPr lang="en-US" sz="2800" dirty="0">
                    <a:solidFill>
                      <a:srgbClr val="000000"/>
                    </a:solidFill>
                    <a:latin typeface="+mn-lt"/>
                  </a:rPr>
                  <a:t>insulin receptor </a:t>
                </a:r>
                <a:r>
                  <a:rPr lang="en-US" sz="2800" dirty="0" smtClean="0">
                    <a:latin typeface="+mn-lt"/>
                  </a:rPr>
                  <a:t>were </a:t>
                </a:r>
                <a:r>
                  <a:rPr lang="en-US" sz="2800" dirty="0">
                    <a:latin typeface="+mn-lt"/>
                  </a:rPr>
                  <a:t>plated in </a:t>
                </a:r>
                <a:r>
                  <a:rPr lang="en-US" sz="2800" dirty="0" smtClean="0">
                    <a:latin typeface="+mn-lt"/>
                  </a:rPr>
                  <a:t>96-well </a:t>
                </a:r>
                <a:r>
                  <a:rPr lang="en-US" sz="2800" dirty="0">
                    <a:latin typeface="+mn-lt"/>
                  </a:rPr>
                  <a:t>tissue culture plates. Serial dilutions </a:t>
                </a:r>
                <a:r>
                  <a:rPr lang="en-US" sz="2800" dirty="0" smtClean="0">
                    <a:latin typeface="+mn-lt"/>
                  </a:rPr>
                  <a:t>of </a:t>
                </a:r>
                <a:r>
                  <a:rPr lang="en-US" sz="2800" dirty="0">
                    <a:latin typeface="+mn-lt"/>
                  </a:rPr>
                  <a:t>human insulin </a:t>
                </a:r>
                <a:r>
                  <a:rPr lang="en-US" sz="2800" dirty="0" smtClean="0">
                    <a:latin typeface="+mn-lt"/>
                  </a:rPr>
                  <a:t>or analogs </a:t>
                </a:r>
                <a:r>
                  <a:rPr lang="en-US" sz="2800" dirty="0">
                    <a:latin typeface="+mn-lt"/>
                  </a:rPr>
                  <a:t>were prepared in growth media </a:t>
                </a:r>
                <a:r>
                  <a:rPr lang="en-US" sz="2800" dirty="0" smtClean="0">
                    <a:latin typeface="+mn-lt"/>
                  </a:rPr>
                  <a:t>with </a:t>
                </a:r>
                <a:r>
                  <a:rPr lang="en-US" sz="2800" dirty="0">
                    <a:latin typeface="+mn-lt"/>
                  </a:rPr>
                  <a:t>0.1% human serum albumin. After 30 min incubation at 37</a:t>
                </a:r>
                <a:r>
                  <a:rPr lang="en-US" sz="2800" baseline="30000" dirty="0">
                    <a:latin typeface="+mn-lt"/>
                  </a:rPr>
                  <a:t>o</a:t>
                </a:r>
                <a:r>
                  <a:rPr lang="en-US" sz="2800" dirty="0">
                    <a:latin typeface="+mn-lt"/>
                  </a:rPr>
                  <a:t>C in humidified atmosphere with 5% CO</a:t>
                </a:r>
                <a:r>
                  <a:rPr lang="en-US" sz="2800" baseline="-25000" dirty="0">
                    <a:latin typeface="+mn-lt"/>
                  </a:rPr>
                  <a:t>2 </a:t>
                </a:r>
                <a:r>
                  <a:rPr lang="en-US" sz="2800" dirty="0">
                    <a:latin typeface="+mn-lt"/>
                  </a:rPr>
                  <a:t>the cells were washed three times with </a:t>
                </a:r>
                <a:r>
                  <a:rPr lang="en-US" sz="2800" dirty="0" smtClean="0">
                    <a:latin typeface="+mn-lt"/>
                  </a:rPr>
                  <a:t>ice-cold </a:t>
                </a:r>
                <a:r>
                  <a:rPr lang="en-US" sz="2800" dirty="0">
                    <a:latin typeface="+mn-lt"/>
                  </a:rPr>
                  <a:t>PBS pH 7.4 and snap frozen in liquid nitrogen. The cells were </a:t>
                </a:r>
                <a:r>
                  <a:rPr lang="en-US" sz="2800" dirty="0" smtClean="0">
                    <a:latin typeface="+mn-lt"/>
                  </a:rPr>
                  <a:t>broken </a:t>
                </a:r>
                <a:r>
                  <a:rPr lang="en-US" sz="2800" dirty="0">
                    <a:latin typeface="+mn-lt"/>
                  </a:rPr>
                  <a:t>in 0.05 ml cell lysis buffer </a:t>
                </a:r>
                <a:r>
                  <a:rPr lang="en-US" sz="2800" dirty="0" smtClean="0">
                    <a:latin typeface="+mn-lt"/>
                  </a:rPr>
                  <a:t>with </a:t>
                </a:r>
                <a:r>
                  <a:rPr lang="en-US" sz="2800" dirty="0">
                    <a:latin typeface="+mn-lt"/>
                  </a:rPr>
                  <a:t>4-benzenesulfonyl </a:t>
                </a:r>
                <a:r>
                  <a:rPr lang="en-US" sz="2800" dirty="0" smtClean="0">
                    <a:latin typeface="+mn-lt"/>
                  </a:rPr>
                  <a:t>fluoride-HCl </a:t>
                </a:r>
                <a:r>
                  <a:rPr lang="en-US" sz="2800" dirty="0">
                    <a:latin typeface="+mn-lt"/>
                  </a:rPr>
                  <a:t>and protease inhibitors for 30 min at 4</a:t>
                </a:r>
                <a:r>
                  <a:rPr lang="en-US" sz="2800" baseline="30000" dirty="0">
                    <a:latin typeface="+mn-lt"/>
                  </a:rPr>
                  <a:t>o</a:t>
                </a:r>
                <a:r>
                  <a:rPr lang="en-US" sz="2800" dirty="0">
                    <a:latin typeface="+mn-lt"/>
                  </a:rPr>
                  <a:t>C with agitation at 650 rpm. </a:t>
                </a:r>
              </a:p>
            </p:txBody>
          </p:sp>
        </mc:Choice>
        <mc:Fallback xmlns="">
          <p:sp>
            <p:nvSpPr>
              <p:cNvPr id="44" name="TextBox 43"/>
              <p:cNvSpPr txBox="1">
                <a:spLocks noRot="1" noChangeAspect="1" noMove="1" noResize="1" noEditPoints="1" noAdjustHandles="1" noChangeArrowheads="1" noChangeShapeType="1" noTextEdit="1"/>
              </p:cNvSpPr>
              <p:nvPr/>
            </p:nvSpPr>
            <p:spPr>
              <a:xfrm>
                <a:off x="886053" y="16078200"/>
                <a:ext cx="16002000" cy="13111282"/>
              </a:xfrm>
              <a:prstGeom prst="rect">
                <a:avLst/>
              </a:prstGeom>
              <a:blipFill rotWithShape="1">
                <a:blip r:embed="rId5"/>
                <a:stretch>
                  <a:fillRect l="-952" t="-558" r="-800"/>
                </a:stretch>
              </a:blipFill>
              <a:ln>
                <a:noFill/>
              </a:ln>
            </p:spPr>
            <p:txBody>
              <a:bodyPr/>
              <a:lstStyle/>
              <a:p>
                <a:r>
                  <a:rPr lang="en-US">
                    <a:noFill/>
                  </a:rPr>
                  <a:t> </a:t>
                </a:r>
              </a:p>
            </p:txBody>
          </p:sp>
        </mc:Fallback>
      </mc:AlternateContent>
      <p:sp>
        <p:nvSpPr>
          <p:cNvPr id="45" name="TextBox 44"/>
          <p:cNvSpPr txBox="1"/>
          <p:nvPr/>
        </p:nvSpPr>
        <p:spPr>
          <a:xfrm>
            <a:off x="772501" y="44972366"/>
            <a:ext cx="16002000" cy="5669244"/>
          </a:xfrm>
          <a:prstGeom prst="rect">
            <a:avLst/>
          </a:prstGeom>
          <a:noFill/>
        </p:spPr>
        <p:txBody>
          <a:bodyPr wrap="square" rtlCol="0">
            <a:spAutoFit/>
          </a:bodyPr>
          <a:lstStyle/>
          <a:p>
            <a:pPr>
              <a:lnSpc>
                <a:spcPct val="110000"/>
              </a:lnSpc>
            </a:pPr>
            <a:r>
              <a:rPr lang="en-US" sz="3200" b="1" dirty="0" smtClean="0">
                <a:latin typeface="Arial" panose="020B0604020202020204" pitchFamily="34" charset="0"/>
                <a:cs typeface="Arial" panose="020B0604020202020204" pitchFamily="34" charset="0"/>
              </a:rPr>
              <a:t>REFERENCES</a:t>
            </a:r>
          </a:p>
          <a:p>
            <a:pPr marL="514350" indent="-514350" algn="just">
              <a:lnSpc>
                <a:spcPct val="110000"/>
              </a:lnSpc>
              <a:spcBef>
                <a:spcPts val="1200"/>
              </a:spcBef>
              <a:buAutoNum type="arabicPeriod"/>
            </a:pPr>
            <a:r>
              <a:rPr lang="en-US" sz="2800" dirty="0" smtClean="0">
                <a:latin typeface="+mj-lt"/>
              </a:rPr>
              <a:t>Liu, F., Li, P., Gelfanov, V., Mayer J., DiMarchi, R. Synthetic advances in insulin-like peptides enable novel bioactivity. </a:t>
            </a:r>
            <a:r>
              <a:rPr lang="en-US" sz="2800" i="1" dirty="0" smtClean="0">
                <a:latin typeface="+mj-lt"/>
              </a:rPr>
              <a:t>Acc. Chem. Res.</a:t>
            </a:r>
            <a:r>
              <a:rPr lang="en-US" sz="2800" dirty="0" smtClean="0">
                <a:latin typeface="+mj-lt"/>
              </a:rPr>
              <a:t> 50, 1855-1865 (2017).</a:t>
            </a:r>
          </a:p>
          <a:p>
            <a:pPr marL="514350" indent="-514350" algn="just">
              <a:lnSpc>
                <a:spcPct val="110000"/>
              </a:lnSpc>
              <a:spcBef>
                <a:spcPts val="1200"/>
              </a:spcBef>
              <a:buAutoNum type="arabicPeriod"/>
            </a:pPr>
            <a:r>
              <a:rPr lang="fr-FR" sz="2800" dirty="0" smtClean="0">
                <a:latin typeface="+mj-lt"/>
                <a:cs typeface="Arial" panose="020B0604020202020204" pitchFamily="34" charset="0"/>
              </a:rPr>
              <a:t>De Meyts, P., Whittaker, J. Structural biology of insulin and IGF1 receptors: implication for drug design. </a:t>
            </a:r>
            <a:r>
              <a:rPr lang="fr-FR" sz="2800" i="1" dirty="0" smtClean="0">
                <a:latin typeface="+mj-lt"/>
                <a:cs typeface="Arial" panose="020B0604020202020204" pitchFamily="34" charset="0"/>
              </a:rPr>
              <a:t>Nat. Rev. Drug Discov. </a:t>
            </a:r>
            <a:r>
              <a:rPr lang="fr-FR" sz="2800" dirty="0" smtClean="0">
                <a:latin typeface="+mj-lt"/>
                <a:cs typeface="Arial" panose="020B0604020202020204" pitchFamily="34" charset="0"/>
              </a:rPr>
              <a:t>1, 769-783 (2002).</a:t>
            </a:r>
          </a:p>
          <a:p>
            <a:pPr marL="514350" indent="-514350" algn="just">
              <a:lnSpc>
                <a:spcPct val="110000"/>
              </a:lnSpc>
              <a:spcBef>
                <a:spcPts val="1200"/>
              </a:spcBef>
              <a:buAutoNum type="arabicPeriod"/>
            </a:pPr>
            <a:r>
              <a:rPr lang="fr-FR" sz="2800" dirty="0" smtClean="0">
                <a:latin typeface="+mj-lt"/>
                <a:cs typeface="Arial" panose="020B0604020202020204" pitchFamily="34" charset="0"/>
              </a:rPr>
              <a:t>Menting, J.G. </a:t>
            </a:r>
            <a:r>
              <a:rPr lang="fr-FR" sz="2800" i="1" dirty="0" smtClean="0">
                <a:latin typeface="+mj-lt"/>
                <a:cs typeface="Arial" panose="020B0604020202020204" pitchFamily="34" charset="0"/>
              </a:rPr>
              <a:t>et al</a:t>
            </a:r>
            <a:r>
              <a:rPr lang="fr-FR" sz="2800" dirty="0" smtClean="0">
                <a:latin typeface="+mj-lt"/>
                <a:cs typeface="Arial" panose="020B0604020202020204" pitchFamily="34" charset="0"/>
              </a:rPr>
              <a:t> Protective hinge in insulin opens to enable its receptor engagement. </a:t>
            </a:r>
            <a:r>
              <a:rPr lang="fr-FR" sz="2800" i="1" dirty="0" smtClean="0">
                <a:latin typeface="+mj-lt"/>
                <a:cs typeface="Arial" panose="020B0604020202020204" pitchFamily="34" charset="0"/>
              </a:rPr>
              <a:t>PNAS</a:t>
            </a:r>
            <a:r>
              <a:rPr lang="fr-FR" sz="2800" dirty="0" smtClean="0">
                <a:latin typeface="+mj-lt"/>
                <a:cs typeface="Arial" panose="020B0604020202020204" pitchFamily="34" charset="0"/>
              </a:rPr>
              <a:t>. 111, 3395-3404 (2014).</a:t>
            </a:r>
          </a:p>
          <a:p>
            <a:pPr marL="514350" indent="-514350" algn="just">
              <a:lnSpc>
                <a:spcPct val="110000"/>
              </a:lnSpc>
              <a:spcBef>
                <a:spcPts val="1200"/>
              </a:spcBef>
              <a:buAutoNum type="arabicPeriod"/>
            </a:pPr>
            <a:r>
              <a:rPr lang="fr-FR" sz="2800" dirty="0" smtClean="0">
                <a:latin typeface="+mj-lt"/>
                <a:cs typeface="Arial" panose="020B0604020202020204" pitchFamily="34" charset="0"/>
              </a:rPr>
              <a:t>Vinther, T. </a:t>
            </a:r>
            <a:r>
              <a:rPr lang="fr-FR" sz="2800" i="1" dirty="0" smtClean="0">
                <a:latin typeface="+mj-lt"/>
                <a:cs typeface="Arial" panose="020B0604020202020204" pitchFamily="34" charset="0"/>
              </a:rPr>
              <a:t>et al</a:t>
            </a:r>
            <a:r>
              <a:rPr lang="fr-FR" sz="2800" dirty="0" smtClean="0">
                <a:latin typeface="+mj-lt"/>
                <a:cs typeface="Arial" panose="020B0604020202020204" pitchFamily="34" charset="0"/>
              </a:rPr>
              <a:t> Insulin analog with additional disulfide bond has increased stability and preserved activity. </a:t>
            </a:r>
            <a:r>
              <a:rPr lang="fr-FR" sz="2800" i="1" dirty="0" smtClean="0">
                <a:latin typeface="+mj-lt"/>
                <a:cs typeface="Arial" panose="020B0604020202020204" pitchFamily="34" charset="0"/>
              </a:rPr>
              <a:t>Protein </a:t>
            </a:r>
            <a:r>
              <a:rPr lang="fr-FR" sz="2800" i="1" dirty="0" err="1" smtClean="0">
                <a:latin typeface="+mj-lt"/>
                <a:cs typeface="Arial" panose="020B0604020202020204" pitchFamily="34" charset="0"/>
              </a:rPr>
              <a:t>Sci</a:t>
            </a:r>
            <a:r>
              <a:rPr lang="fr-FR" sz="2800" i="1" dirty="0" smtClean="0">
                <a:latin typeface="+mj-lt"/>
                <a:cs typeface="Arial" panose="020B0604020202020204" pitchFamily="34" charset="0"/>
              </a:rPr>
              <a:t>.  </a:t>
            </a:r>
            <a:r>
              <a:rPr lang="fr-FR" sz="2800" dirty="0" smtClean="0">
                <a:latin typeface="+mj-lt"/>
                <a:cs typeface="Arial" panose="020B0604020202020204" pitchFamily="34" charset="0"/>
              </a:rPr>
              <a:t>22, 296-305 (2013).</a:t>
            </a:r>
            <a:endParaRPr lang="en-US" sz="1050" dirty="0">
              <a:latin typeface="Arial" panose="020B0604020202020204" pitchFamily="34" charset="0"/>
              <a:cs typeface="Arial" panose="020B0604020202020204" pitchFamily="34" charset="0"/>
            </a:endParaRPr>
          </a:p>
          <a:p>
            <a:pPr algn="just">
              <a:lnSpc>
                <a:spcPct val="110000"/>
              </a:lnSpc>
              <a:spcBef>
                <a:spcPts val="1200"/>
              </a:spcBef>
            </a:pPr>
            <a:endParaRPr lang="fr-FR" sz="2800" dirty="0" smtClean="0">
              <a:latin typeface="+mj-lt"/>
              <a:cs typeface="Arial" panose="020B0604020202020204" pitchFamily="34" charset="0"/>
            </a:endParaRPr>
          </a:p>
        </p:txBody>
      </p:sp>
      <p:sp>
        <p:nvSpPr>
          <p:cNvPr id="58" name="Title 1"/>
          <p:cNvSpPr txBox="1">
            <a:spLocks/>
          </p:cNvSpPr>
          <p:nvPr/>
        </p:nvSpPr>
        <p:spPr bwMode="auto">
          <a:xfrm>
            <a:off x="838200" y="3200400"/>
            <a:ext cx="32918400" cy="3236947"/>
          </a:xfrm>
          <a:prstGeom prst="rect">
            <a:avLst/>
          </a:prstGeom>
          <a:noFill/>
          <a:ln w="9525">
            <a:noFill/>
            <a:miter lim="800000"/>
            <a:headEnd/>
            <a:tailEnd/>
          </a:ln>
        </p:spPr>
        <p:txBody>
          <a:bodyPr vert="horz" wrap="square" lIns="434906" tIns="217453" rIns="434906" bIns="217453" numCol="1" anchor="ctr" anchorCtr="0" compatLnSpc="1">
            <a:prstTxWarp prst="textNoShape">
              <a:avLst/>
            </a:prstTxWarp>
            <a:noAutofit/>
          </a:bodyPr>
          <a:lstStyle>
            <a:lvl1pPr algn="ctr" defTabSz="3089672" rtl="0" eaLnBrk="0" fontAlgn="base" hangingPunct="0">
              <a:spcBef>
                <a:spcPct val="0"/>
              </a:spcBef>
              <a:spcAft>
                <a:spcPct val="0"/>
              </a:spcAft>
              <a:defRPr sz="14850">
                <a:solidFill>
                  <a:schemeClr val="tx2"/>
                </a:solidFill>
                <a:latin typeface="+mj-lt"/>
                <a:ea typeface="+mj-ea"/>
                <a:cs typeface="+mj-cs"/>
              </a:defRPr>
            </a:lvl1pPr>
            <a:lvl2pPr algn="ctr" defTabSz="3089672" rtl="0" eaLnBrk="0" fontAlgn="base" hangingPunct="0">
              <a:spcBef>
                <a:spcPct val="0"/>
              </a:spcBef>
              <a:spcAft>
                <a:spcPct val="0"/>
              </a:spcAft>
              <a:defRPr sz="14850">
                <a:solidFill>
                  <a:schemeClr val="tx2"/>
                </a:solidFill>
                <a:latin typeface="Times New Roman" pitchFamily="18" charset="0"/>
              </a:defRPr>
            </a:lvl2pPr>
            <a:lvl3pPr algn="ctr" defTabSz="3089672" rtl="0" eaLnBrk="0" fontAlgn="base" hangingPunct="0">
              <a:spcBef>
                <a:spcPct val="0"/>
              </a:spcBef>
              <a:spcAft>
                <a:spcPct val="0"/>
              </a:spcAft>
              <a:defRPr sz="14850">
                <a:solidFill>
                  <a:schemeClr val="tx2"/>
                </a:solidFill>
                <a:latin typeface="Times New Roman" pitchFamily="18" charset="0"/>
              </a:defRPr>
            </a:lvl3pPr>
            <a:lvl4pPr algn="ctr" defTabSz="3089672" rtl="0" eaLnBrk="0" fontAlgn="base" hangingPunct="0">
              <a:spcBef>
                <a:spcPct val="0"/>
              </a:spcBef>
              <a:spcAft>
                <a:spcPct val="0"/>
              </a:spcAft>
              <a:defRPr sz="14850">
                <a:solidFill>
                  <a:schemeClr val="tx2"/>
                </a:solidFill>
                <a:latin typeface="Times New Roman" pitchFamily="18" charset="0"/>
              </a:defRPr>
            </a:lvl4pPr>
            <a:lvl5pPr algn="ctr" defTabSz="3089672" rtl="0" eaLnBrk="0" fontAlgn="base" hangingPunct="0">
              <a:spcBef>
                <a:spcPct val="0"/>
              </a:spcBef>
              <a:spcAft>
                <a:spcPct val="0"/>
              </a:spcAft>
              <a:defRPr sz="14850">
                <a:solidFill>
                  <a:schemeClr val="tx2"/>
                </a:solidFill>
                <a:latin typeface="Times New Roman" pitchFamily="18" charset="0"/>
              </a:defRPr>
            </a:lvl5pPr>
            <a:lvl6pPr marL="342900" algn="ctr" defTabSz="3089672" rtl="0" fontAlgn="base">
              <a:spcBef>
                <a:spcPct val="0"/>
              </a:spcBef>
              <a:spcAft>
                <a:spcPct val="0"/>
              </a:spcAft>
              <a:defRPr sz="14850">
                <a:solidFill>
                  <a:schemeClr val="tx2"/>
                </a:solidFill>
                <a:latin typeface="Times New Roman" pitchFamily="18" charset="0"/>
              </a:defRPr>
            </a:lvl6pPr>
            <a:lvl7pPr marL="685800" algn="ctr" defTabSz="3089672" rtl="0" fontAlgn="base">
              <a:spcBef>
                <a:spcPct val="0"/>
              </a:spcBef>
              <a:spcAft>
                <a:spcPct val="0"/>
              </a:spcAft>
              <a:defRPr sz="14850">
                <a:solidFill>
                  <a:schemeClr val="tx2"/>
                </a:solidFill>
                <a:latin typeface="Times New Roman" pitchFamily="18" charset="0"/>
              </a:defRPr>
            </a:lvl7pPr>
            <a:lvl8pPr marL="1028700" algn="ctr" defTabSz="3089672" rtl="0" fontAlgn="base">
              <a:spcBef>
                <a:spcPct val="0"/>
              </a:spcBef>
              <a:spcAft>
                <a:spcPct val="0"/>
              </a:spcAft>
              <a:defRPr sz="14850">
                <a:solidFill>
                  <a:schemeClr val="tx2"/>
                </a:solidFill>
                <a:latin typeface="Times New Roman" pitchFamily="18" charset="0"/>
              </a:defRPr>
            </a:lvl8pPr>
            <a:lvl9pPr marL="1371600" algn="ctr" defTabSz="3089672" rtl="0" fontAlgn="base">
              <a:spcBef>
                <a:spcPct val="0"/>
              </a:spcBef>
              <a:spcAft>
                <a:spcPct val="0"/>
              </a:spcAft>
              <a:defRPr sz="14850">
                <a:solidFill>
                  <a:schemeClr val="tx2"/>
                </a:solidFill>
                <a:latin typeface="Times New Roman" pitchFamily="18" charset="0"/>
              </a:defRPr>
            </a:lvl9pPr>
          </a:lstStyle>
          <a:p>
            <a:r>
              <a:rPr lang="en-US" sz="4400" kern="0" dirty="0" smtClean="0">
                <a:latin typeface="Arial" panose="020B0604020202020204" pitchFamily="34" charset="0"/>
                <a:cs typeface="Arial" panose="020B0604020202020204" pitchFamily="34" charset="0"/>
              </a:rPr>
              <a:t>Florence Brunel</a:t>
            </a:r>
            <a:r>
              <a:rPr lang="en-US" sz="4400" kern="0" baseline="30000" dirty="0" smtClean="0">
                <a:latin typeface="Arial" panose="020B0604020202020204" pitchFamily="34" charset="0"/>
                <a:cs typeface="Arial" panose="020B0604020202020204" pitchFamily="34" charset="0"/>
              </a:rPr>
              <a:t>1</a:t>
            </a:r>
            <a:r>
              <a:rPr lang="en-US" sz="4400" kern="0" dirty="0" smtClean="0">
                <a:latin typeface="Arial" panose="020B0604020202020204" pitchFamily="34" charset="0"/>
                <a:cs typeface="Arial" panose="020B0604020202020204" pitchFamily="34" charset="0"/>
              </a:rPr>
              <a:t>, John Mayer</a:t>
            </a:r>
            <a:r>
              <a:rPr lang="en-US" sz="4400" kern="0" baseline="30000" dirty="0" smtClean="0">
                <a:latin typeface="Arial" panose="020B0604020202020204" pitchFamily="34" charset="0"/>
                <a:cs typeface="Arial" panose="020B0604020202020204" pitchFamily="34" charset="0"/>
              </a:rPr>
              <a:t>2</a:t>
            </a:r>
            <a:r>
              <a:rPr lang="en-US" sz="4400" kern="0" dirty="0" smtClean="0">
                <a:latin typeface="Arial" panose="020B0604020202020204" pitchFamily="34" charset="0"/>
                <a:cs typeface="Arial" panose="020B0604020202020204" pitchFamily="34" charset="0"/>
              </a:rPr>
              <a:t>, Vasily Gelfanov</a:t>
            </a:r>
            <a:r>
              <a:rPr lang="en-US" sz="4400" kern="0" baseline="30000" dirty="0">
                <a:latin typeface="Arial" panose="020B0604020202020204" pitchFamily="34" charset="0"/>
                <a:cs typeface="Arial" panose="020B0604020202020204" pitchFamily="34" charset="0"/>
              </a:rPr>
              <a:t>1</a:t>
            </a:r>
            <a:r>
              <a:rPr lang="en-US" sz="4400" kern="0" dirty="0" smtClean="0">
                <a:latin typeface="Arial" panose="020B0604020202020204" pitchFamily="34" charset="0"/>
                <a:cs typeface="Arial" panose="020B0604020202020204" pitchFamily="34" charset="0"/>
              </a:rPr>
              <a:t>, </a:t>
            </a:r>
            <a:r>
              <a:rPr lang="en-US" sz="4400" kern="0" dirty="0">
                <a:latin typeface="Arial" panose="020B0604020202020204" pitchFamily="34" charset="0"/>
                <a:cs typeface="Arial" panose="020B0604020202020204" pitchFamily="34" charset="0"/>
              </a:rPr>
              <a:t>Alexander </a:t>
            </a:r>
            <a:r>
              <a:rPr lang="en-US" sz="4400" kern="0" dirty="0" smtClean="0">
                <a:latin typeface="Arial" panose="020B0604020202020204" pitchFamily="34" charset="0"/>
                <a:cs typeface="Arial" panose="020B0604020202020204" pitchFamily="34" charset="0"/>
              </a:rPr>
              <a:t>Zaykov</a:t>
            </a:r>
            <a:r>
              <a:rPr lang="en-US" sz="4400" kern="0" baseline="30000" dirty="0" smtClean="0">
                <a:latin typeface="Arial" panose="020B0604020202020204" pitchFamily="34" charset="0"/>
                <a:cs typeface="Arial" panose="020B0604020202020204" pitchFamily="34" charset="0"/>
              </a:rPr>
              <a:t>1</a:t>
            </a:r>
            <a:r>
              <a:rPr lang="en-US" sz="4400" kern="0" dirty="0" smtClean="0">
                <a:latin typeface="Arial" panose="020B0604020202020204" pitchFamily="34" charset="0"/>
                <a:cs typeface="Arial" panose="020B0604020202020204" pitchFamily="34" charset="0"/>
              </a:rPr>
              <a:t>, Brian Finan</a:t>
            </a:r>
            <a:r>
              <a:rPr lang="en-US" sz="4400" kern="0" baseline="30000" dirty="0" smtClean="0">
                <a:latin typeface="Arial" panose="020B0604020202020204" pitchFamily="34" charset="0"/>
                <a:cs typeface="Arial" panose="020B0604020202020204" pitchFamily="34" charset="0"/>
              </a:rPr>
              <a:t>1</a:t>
            </a:r>
            <a:r>
              <a:rPr lang="en-US" sz="4400" kern="0" dirty="0" smtClean="0">
                <a:latin typeface="Arial" panose="020B0604020202020204" pitchFamily="34" charset="0"/>
                <a:cs typeface="Arial" panose="020B0604020202020204" pitchFamily="34" charset="0"/>
              </a:rPr>
              <a:t>, Diego Perez-Tilve</a:t>
            </a:r>
            <a:r>
              <a:rPr lang="en-US" sz="4400" kern="0" baseline="30000" dirty="0" smtClean="0">
                <a:latin typeface="Arial" panose="020B0604020202020204" pitchFamily="34" charset="0"/>
                <a:cs typeface="Arial" panose="020B0604020202020204" pitchFamily="34" charset="0"/>
              </a:rPr>
              <a:t>3</a:t>
            </a:r>
            <a:r>
              <a:rPr lang="en-US" sz="4400" kern="0" dirty="0" smtClean="0">
                <a:latin typeface="Arial" panose="020B0604020202020204" pitchFamily="34" charset="0"/>
                <a:cs typeface="Arial" panose="020B0604020202020204" pitchFamily="34" charset="0"/>
              </a:rPr>
              <a:t> and Richard DiMarchi</a:t>
            </a:r>
            <a:r>
              <a:rPr lang="en-US" sz="4400" kern="0" baseline="30000" dirty="0" smtClean="0">
                <a:latin typeface="Arial" panose="020B0604020202020204" pitchFamily="34" charset="0"/>
                <a:cs typeface="Arial" panose="020B0604020202020204" pitchFamily="34" charset="0"/>
              </a:rPr>
              <a:t>1,2</a:t>
            </a:r>
            <a:endParaRPr lang="en-US" sz="4400" kern="0" dirty="0" smtClean="0">
              <a:latin typeface="Arial" panose="020B0604020202020204" pitchFamily="34" charset="0"/>
              <a:cs typeface="Arial" panose="020B0604020202020204" pitchFamily="34" charset="0"/>
            </a:endParaRPr>
          </a:p>
          <a:p>
            <a:r>
              <a:rPr lang="en-US" sz="3600" kern="0" baseline="30000" dirty="0" smtClean="0">
                <a:latin typeface="Arial" panose="020B0604020202020204" pitchFamily="34" charset="0"/>
                <a:cs typeface="Arial" panose="020B0604020202020204" pitchFamily="34" charset="0"/>
              </a:rPr>
              <a:t>1</a:t>
            </a:r>
            <a:r>
              <a:rPr lang="en-US" sz="3600" kern="0" dirty="0" smtClean="0">
                <a:latin typeface="Arial" panose="020B0604020202020204" pitchFamily="34" charset="0"/>
                <a:cs typeface="Arial" panose="020B0604020202020204" pitchFamily="34" charset="0"/>
              </a:rPr>
              <a:t>Novo Nordisk Research Center, Indianapolis</a:t>
            </a:r>
            <a:r>
              <a:rPr lang="en-US" sz="3600" kern="0" dirty="0">
                <a:latin typeface="Arial" panose="020B0604020202020204" pitchFamily="34" charset="0"/>
                <a:cs typeface="Arial" panose="020B0604020202020204" pitchFamily="34" charset="0"/>
              </a:rPr>
              <a:t> </a:t>
            </a:r>
            <a:r>
              <a:rPr lang="en-US" sz="3600" kern="0" dirty="0" smtClean="0">
                <a:latin typeface="Arial" panose="020B0604020202020204" pitchFamily="34" charset="0"/>
                <a:cs typeface="Arial" panose="020B0604020202020204" pitchFamily="34" charset="0"/>
              </a:rPr>
              <a:t>Indiana</a:t>
            </a:r>
          </a:p>
          <a:p>
            <a:r>
              <a:rPr lang="en-US" sz="3600" kern="0" baseline="30000" dirty="0" smtClean="0">
                <a:latin typeface="Arial" panose="020B0604020202020204" pitchFamily="34" charset="0"/>
                <a:cs typeface="Arial" panose="020B0604020202020204" pitchFamily="34" charset="0"/>
              </a:rPr>
              <a:t>2</a:t>
            </a:r>
            <a:r>
              <a:rPr lang="en-US" sz="3600" kern="0" dirty="0" smtClean="0">
                <a:latin typeface="Arial" panose="020B0604020202020204" pitchFamily="34" charset="0"/>
                <a:cs typeface="Arial" panose="020B0604020202020204" pitchFamily="34" charset="0"/>
              </a:rPr>
              <a:t>Department </a:t>
            </a:r>
            <a:r>
              <a:rPr lang="en-US" sz="3600" kern="0" dirty="0">
                <a:latin typeface="Arial" panose="020B0604020202020204" pitchFamily="34" charset="0"/>
                <a:cs typeface="Arial" panose="020B0604020202020204" pitchFamily="34" charset="0"/>
              </a:rPr>
              <a:t>of Chemistry, Indiana University, </a:t>
            </a:r>
            <a:r>
              <a:rPr lang="en-US" sz="3600" kern="0" dirty="0" smtClean="0">
                <a:latin typeface="Arial" panose="020B0604020202020204" pitchFamily="34" charset="0"/>
                <a:cs typeface="Arial" panose="020B0604020202020204" pitchFamily="34" charset="0"/>
              </a:rPr>
              <a:t>Bloomington Indiana</a:t>
            </a:r>
          </a:p>
          <a:p>
            <a:r>
              <a:rPr lang="en-US" sz="3600" kern="0" baseline="30000" dirty="0">
                <a:latin typeface="Arial" panose="020B0604020202020204" pitchFamily="34" charset="0"/>
                <a:cs typeface="Arial" panose="020B0604020202020204" pitchFamily="34" charset="0"/>
              </a:rPr>
              <a:t>3</a:t>
            </a:r>
            <a:r>
              <a:rPr lang="en-US" sz="3600" kern="0" dirty="0">
                <a:latin typeface="Arial" panose="020B0604020202020204" pitchFamily="34" charset="0"/>
                <a:cs typeface="Arial" panose="020B0604020202020204" pitchFamily="34" charset="0"/>
              </a:rPr>
              <a:t>Department of Internal Medicine, University of Cincinnati College of Medicine, </a:t>
            </a:r>
            <a:r>
              <a:rPr lang="en-US" sz="3600" kern="0" dirty="0" smtClean="0">
                <a:latin typeface="Arial" panose="020B0604020202020204" pitchFamily="34" charset="0"/>
                <a:cs typeface="Arial" panose="020B0604020202020204" pitchFamily="34" charset="0"/>
              </a:rPr>
              <a:t>Cincinnati Ohio</a:t>
            </a:r>
            <a:endParaRPr lang="en-US" sz="4400" kern="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053" y="29641800"/>
            <a:ext cx="7942173" cy="738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886053" y="37338000"/>
            <a:ext cx="7800747" cy="1077218"/>
          </a:xfrm>
          <a:prstGeom prst="rect">
            <a:avLst/>
          </a:prstGeom>
          <a:noFill/>
        </p:spPr>
        <p:txBody>
          <a:bodyPr wrap="square" rtlCol="0">
            <a:spAutoFit/>
          </a:bodyPr>
          <a:lstStyle/>
          <a:p>
            <a:pPr algn="just"/>
            <a:r>
              <a:rPr lang="en-US" sz="3200" b="1" dirty="0" smtClean="0">
                <a:latin typeface="+mj-lt"/>
              </a:rPr>
              <a:t>Fig. 1</a:t>
            </a:r>
            <a:r>
              <a:rPr lang="en-US" sz="3200" dirty="0" smtClean="0">
                <a:latin typeface="+mj-lt"/>
              </a:rPr>
              <a:t>: Schematic representation of </a:t>
            </a:r>
          </a:p>
          <a:p>
            <a:pPr algn="just"/>
            <a:r>
              <a:rPr lang="en-US" sz="3200" dirty="0" smtClean="0">
                <a:latin typeface="+mj-lt"/>
              </a:rPr>
              <a:t>4DS, A0-A18 insulin synthesis.</a:t>
            </a:r>
            <a:endParaRPr lang="en-US" sz="3200" b="1" dirty="0">
              <a:latin typeface="+mj-lt"/>
            </a:endParaRPr>
          </a:p>
        </p:txBody>
      </p:sp>
      <p:sp>
        <p:nvSpPr>
          <p:cNvPr id="84" name="TextBox 83"/>
          <p:cNvSpPr txBox="1"/>
          <p:nvPr/>
        </p:nvSpPr>
        <p:spPr>
          <a:xfrm>
            <a:off x="9005324" y="37338000"/>
            <a:ext cx="7933168" cy="1077218"/>
          </a:xfrm>
          <a:prstGeom prst="rect">
            <a:avLst/>
          </a:prstGeom>
          <a:noFill/>
        </p:spPr>
        <p:txBody>
          <a:bodyPr wrap="square" rtlCol="0">
            <a:spAutoFit/>
          </a:bodyPr>
          <a:lstStyle/>
          <a:p>
            <a:pPr algn="just"/>
            <a:r>
              <a:rPr lang="en-US" sz="3200" b="1" dirty="0" smtClean="0">
                <a:latin typeface="+mj-lt"/>
              </a:rPr>
              <a:t>Fig. 2</a:t>
            </a:r>
            <a:r>
              <a:rPr lang="en-US" sz="3200" dirty="0" smtClean="0">
                <a:latin typeface="+mj-lt"/>
              </a:rPr>
              <a:t>: HPLC analysis of </a:t>
            </a:r>
            <a:r>
              <a:rPr lang="en-US" sz="3200" dirty="0">
                <a:latin typeface="+mj-lt"/>
              </a:rPr>
              <a:t>4DS, A0-A18 </a:t>
            </a:r>
            <a:endParaRPr lang="en-US" sz="3200" dirty="0" smtClean="0">
              <a:latin typeface="+mj-lt"/>
            </a:endParaRPr>
          </a:p>
          <a:p>
            <a:pPr algn="just"/>
            <a:r>
              <a:rPr lang="en-US" sz="3200" dirty="0" smtClean="0">
                <a:latin typeface="+mj-lt"/>
              </a:rPr>
              <a:t>insulin synthesis.</a:t>
            </a:r>
            <a:endParaRPr lang="en-US" sz="3200" dirty="0">
              <a:latin typeface="+mj-lt"/>
            </a:endParaRPr>
          </a:p>
        </p:txBody>
      </p:sp>
      <p:sp>
        <p:nvSpPr>
          <p:cNvPr id="65" name="Rectangle 64"/>
          <p:cNvSpPr/>
          <p:nvPr/>
        </p:nvSpPr>
        <p:spPr>
          <a:xfrm>
            <a:off x="1448884" y="43705045"/>
            <a:ext cx="14758683" cy="584775"/>
          </a:xfrm>
          <a:prstGeom prst="rect">
            <a:avLst/>
          </a:prstGeom>
        </p:spPr>
        <p:txBody>
          <a:bodyPr wrap="square">
            <a:spAutoFit/>
          </a:bodyPr>
          <a:lstStyle/>
          <a:p>
            <a:pPr algn="ctr"/>
            <a:r>
              <a:rPr lang="en-US" sz="3200" b="1" dirty="0">
                <a:latin typeface="+mj-lt"/>
              </a:rPr>
              <a:t>Fig. </a:t>
            </a:r>
            <a:r>
              <a:rPr lang="en-US" sz="3200" b="1" dirty="0" smtClean="0">
                <a:latin typeface="+mj-lt"/>
              </a:rPr>
              <a:t>3</a:t>
            </a:r>
            <a:r>
              <a:rPr lang="en-US" sz="3200" dirty="0" smtClean="0">
                <a:latin typeface="+mj-lt"/>
              </a:rPr>
              <a:t>: Synthesis of a single analog containing five disulfides by a 3+2 approach.</a:t>
            </a:r>
            <a:endParaRPr lang="en-US" sz="3200" b="1" dirty="0">
              <a:latin typeface="+mj-lt"/>
            </a:endParaRPr>
          </a:p>
        </p:txBody>
      </p:sp>
      <p:graphicFrame>
        <p:nvGraphicFramePr>
          <p:cNvPr id="61" name="Object 60"/>
          <p:cNvGraphicFramePr>
            <a:graphicFrameLocks noChangeAspect="1"/>
          </p:cNvGraphicFramePr>
          <p:nvPr>
            <p:extLst>
              <p:ext uri="{D42A27DB-BD31-4B8C-83A1-F6EECF244321}">
                <p14:modId xmlns:p14="http://schemas.microsoft.com/office/powerpoint/2010/main" val="268197683"/>
              </p:ext>
            </p:extLst>
          </p:nvPr>
        </p:nvGraphicFramePr>
        <p:xfrm>
          <a:off x="886053" y="39395400"/>
          <a:ext cx="15888448" cy="4025646"/>
        </p:xfrm>
        <a:graphic>
          <a:graphicData uri="http://schemas.openxmlformats.org/presentationml/2006/ole">
            <mc:AlternateContent xmlns:mc="http://schemas.openxmlformats.org/markup-compatibility/2006">
              <mc:Choice xmlns:v="urn:schemas-microsoft-com:vml" Requires="v">
                <p:oleObj spid="_x0000_s1420" name="MDLDrawObject Class" r:id="rId7" imgW="30510543" imgH="5349240" progId="MDLDrawOLE.MDLDrawObject.1">
                  <p:embed/>
                </p:oleObj>
              </mc:Choice>
              <mc:Fallback>
                <p:oleObj name="MDLDrawObject Class" r:id="rId7" imgW="30510543" imgH="5349240" progId="MDLDrawOLE.MDLDrawObject.1">
                  <p:embed/>
                  <p:pic>
                    <p:nvPicPr>
                      <p:cNvPr id="0" name=""/>
                      <p:cNvPicPr>
                        <a:picLocks noChangeAspect="1" noChangeArrowheads="1"/>
                      </p:cNvPicPr>
                      <p:nvPr/>
                    </p:nvPicPr>
                    <p:blipFill>
                      <a:blip r:embed="rId8"/>
                      <a:srcRect/>
                      <a:stretch>
                        <a:fillRect/>
                      </a:stretch>
                    </p:blipFill>
                    <p:spPr bwMode="auto">
                      <a:xfrm>
                        <a:off x="886053" y="39395400"/>
                        <a:ext cx="15888448" cy="4025646"/>
                      </a:xfrm>
                      <a:prstGeom prst="rect">
                        <a:avLst/>
                      </a:prstGeom>
                      <a:solidFill>
                        <a:srgbClr val="F2F2F2"/>
                      </a:solidFill>
                      <a:ln>
                        <a:noFill/>
                      </a:ln>
                    </p:spPr>
                  </p:pic>
                </p:oleObj>
              </mc:Fallback>
            </mc:AlternateContent>
          </a:graphicData>
        </a:graphic>
      </p:graphicFrame>
      <p:sp>
        <p:nvSpPr>
          <p:cNvPr id="11" name="TextBox 10"/>
          <p:cNvSpPr txBox="1"/>
          <p:nvPr/>
        </p:nvSpPr>
        <p:spPr>
          <a:xfrm>
            <a:off x="17983201" y="35552694"/>
            <a:ext cx="15468599" cy="1717393"/>
          </a:xfrm>
          <a:prstGeom prst="rect">
            <a:avLst/>
          </a:prstGeom>
          <a:noFill/>
        </p:spPr>
        <p:txBody>
          <a:bodyPr wrap="square" rtlCol="0">
            <a:spAutoFit/>
          </a:bodyPr>
          <a:lstStyle/>
          <a:p>
            <a:pPr algn="just">
              <a:lnSpc>
                <a:spcPct val="110000"/>
              </a:lnSpc>
            </a:pPr>
            <a:r>
              <a:rPr lang="en-US" sz="3200" b="1" dirty="0" smtClean="0">
                <a:latin typeface="+mj-lt"/>
              </a:rPr>
              <a:t>Fig. 4</a:t>
            </a:r>
            <a:r>
              <a:rPr lang="en-US" sz="3200" dirty="0" smtClean="0">
                <a:latin typeface="+mj-lt"/>
              </a:rPr>
              <a:t>: Location of the extra disulfides: A0 and </a:t>
            </a:r>
            <a:r>
              <a:rPr lang="en-US" sz="3200" smtClean="0">
                <a:latin typeface="+mj-lt"/>
              </a:rPr>
              <a:t>its </a:t>
            </a:r>
            <a:r>
              <a:rPr lang="en-US" sz="3200" smtClean="0">
                <a:latin typeface="+mj-lt"/>
              </a:rPr>
              <a:t>ten</a:t>
            </a:r>
            <a:r>
              <a:rPr lang="en-US" sz="3200" smtClean="0">
                <a:latin typeface="+mj-lt"/>
              </a:rPr>
              <a:t> </a:t>
            </a:r>
            <a:r>
              <a:rPr lang="en-US" sz="3200" dirty="0" smtClean="0">
                <a:latin typeface="+mj-lt"/>
              </a:rPr>
              <a:t>X-linked positions (orange</a:t>
            </a:r>
            <a:r>
              <a:rPr lang="en-US" sz="3200" dirty="0">
                <a:latin typeface="+mj-lt"/>
              </a:rPr>
              <a:t>), A14 and its three X-linked positions (green), </a:t>
            </a:r>
            <a:r>
              <a:rPr lang="en-US" sz="3200" dirty="0" smtClean="0">
                <a:latin typeface="+mj-lt"/>
              </a:rPr>
              <a:t>B10 </a:t>
            </a:r>
            <a:r>
              <a:rPr lang="en-US" sz="3200" dirty="0">
                <a:latin typeface="+mj-lt"/>
              </a:rPr>
              <a:t>and its five X-linked positions (yellow</a:t>
            </a:r>
            <a:r>
              <a:rPr lang="en-US" sz="3200" dirty="0" smtClean="0">
                <a:latin typeface="+mj-lt"/>
              </a:rPr>
              <a:t>).</a:t>
            </a:r>
            <a:endParaRPr lang="en-US" sz="3200" dirty="0">
              <a:latin typeface="+mj-lt"/>
            </a:endParaRPr>
          </a:p>
        </p:txBody>
      </p:sp>
      <p:pic>
        <p:nvPicPr>
          <p:cNvPr id="72" name="Picture 20" descr="C:\Users\FOB\AppData\Local\Microsoft\Windows\Temporary Internet Files\Content.Outlook\TUEYW6KE\FLO-b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523538" y="30878154"/>
            <a:ext cx="4419112" cy="4608737"/>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31623000" y="34747200"/>
            <a:ext cx="2119273" cy="773624"/>
          </a:xfrm>
          <a:prstGeom prst="rect">
            <a:avLst/>
          </a:prstGeom>
          <a:noFill/>
        </p:spPr>
        <p:txBody>
          <a:bodyPr wrap="square" rtlCol="0">
            <a:spAutoFit/>
          </a:bodyPr>
          <a:lstStyle/>
          <a:p>
            <a:r>
              <a:rPr lang="en-US" dirty="0" smtClean="0"/>
              <a:t>B10</a:t>
            </a:r>
            <a:endParaRPr lang="en-US" dirty="0"/>
          </a:p>
        </p:txBody>
      </p:sp>
      <p:cxnSp>
        <p:nvCxnSpPr>
          <p:cNvPr id="86" name="Straight Arrow Connector 85"/>
          <p:cNvCxnSpPr/>
          <p:nvPr/>
        </p:nvCxnSpPr>
        <p:spPr bwMode="auto">
          <a:xfrm flipH="1" flipV="1">
            <a:off x="31699200" y="34442400"/>
            <a:ext cx="175362" cy="36577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20" name="Group 19"/>
          <p:cNvGrpSpPr/>
          <p:nvPr/>
        </p:nvGrpSpPr>
        <p:grpSpPr>
          <a:xfrm>
            <a:off x="23566041" y="30878153"/>
            <a:ext cx="4419111" cy="4608738"/>
            <a:chOff x="26593800" y="16992600"/>
            <a:chExt cx="3840480" cy="3840480"/>
          </a:xfrm>
        </p:grpSpPr>
        <p:pic>
          <p:nvPicPr>
            <p:cNvPr id="73" name="Picture 21" descr="C:\Users\FOB\AppData\Local\Microsoft\Windows\Temporary Internet Files\Content.Outlook\TUEYW6KE\FLO-A14.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593800" y="16992600"/>
              <a:ext cx="3840480" cy="3840480"/>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26654885" y="17422791"/>
              <a:ext cx="1841779" cy="644664"/>
            </a:xfrm>
            <a:prstGeom prst="rect">
              <a:avLst/>
            </a:prstGeom>
            <a:noFill/>
          </p:spPr>
          <p:txBody>
            <a:bodyPr wrap="square" rtlCol="0">
              <a:spAutoFit/>
            </a:bodyPr>
            <a:lstStyle/>
            <a:p>
              <a:r>
                <a:rPr lang="en-US" dirty="0" smtClean="0"/>
                <a:t>A14</a:t>
              </a:r>
              <a:endParaRPr lang="en-US" dirty="0"/>
            </a:p>
          </p:txBody>
        </p:sp>
        <p:cxnSp>
          <p:nvCxnSpPr>
            <p:cNvPr id="88" name="Straight Arrow Connector 87"/>
            <p:cNvCxnSpPr/>
            <p:nvPr/>
          </p:nvCxnSpPr>
          <p:spPr bwMode="auto">
            <a:xfrm>
              <a:off x="27283753" y="17877666"/>
              <a:ext cx="169684" cy="2579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89" name="TextBox 88"/>
          <p:cNvSpPr txBox="1"/>
          <p:nvPr/>
        </p:nvSpPr>
        <p:spPr>
          <a:xfrm>
            <a:off x="20835262" y="31077976"/>
            <a:ext cx="2119273" cy="773624"/>
          </a:xfrm>
          <a:prstGeom prst="rect">
            <a:avLst/>
          </a:prstGeom>
          <a:noFill/>
        </p:spPr>
        <p:txBody>
          <a:bodyPr wrap="square" rtlCol="0">
            <a:spAutoFit/>
          </a:bodyPr>
          <a:lstStyle/>
          <a:p>
            <a:r>
              <a:rPr lang="en-US" dirty="0" smtClean="0"/>
              <a:t>A 0</a:t>
            </a:r>
            <a:endParaRPr lang="en-US" dirty="0"/>
          </a:p>
        </p:txBody>
      </p:sp>
      <p:cxnSp>
        <p:nvCxnSpPr>
          <p:cNvPr id="18" name="Straight Arrow Connector 17"/>
          <p:cNvCxnSpPr/>
          <p:nvPr/>
        </p:nvCxnSpPr>
        <p:spPr bwMode="auto">
          <a:xfrm flipH="1">
            <a:off x="20473326" y="31402130"/>
            <a:ext cx="30197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TextBox 18"/>
          <p:cNvSpPr txBox="1"/>
          <p:nvPr/>
        </p:nvSpPr>
        <p:spPr>
          <a:xfrm>
            <a:off x="17992870" y="28542294"/>
            <a:ext cx="15230330" cy="1717393"/>
          </a:xfrm>
          <a:prstGeom prst="rect">
            <a:avLst/>
          </a:prstGeom>
          <a:noFill/>
        </p:spPr>
        <p:txBody>
          <a:bodyPr wrap="square" rtlCol="0">
            <a:spAutoFit/>
          </a:bodyPr>
          <a:lstStyle/>
          <a:p>
            <a:pPr>
              <a:lnSpc>
                <a:spcPct val="110000"/>
              </a:lnSpc>
            </a:pPr>
            <a:r>
              <a:rPr lang="en-US" sz="3200" b="1" dirty="0" smtClean="0">
                <a:latin typeface="+mj-lt"/>
              </a:rPr>
              <a:t>Table 1. </a:t>
            </a:r>
            <a:r>
              <a:rPr lang="en-US" sz="3200" dirty="0" smtClean="0">
                <a:latin typeface="+mj-lt"/>
              </a:rPr>
              <a:t>Activity of open </a:t>
            </a:r>
            <a:r>
              <a:rPr lang="en-US" sz="3200" dirty="0">
                <a:latin typeface="+mj-lt"/>
              </a:rPr>
              <a:t>&amp;</a:t>
            </a:r>
            <a:r>
              <a:rPr lang="en-US" sz="3200" dirty="0" smtClean="0">
                <a:latin typeface="+mj-lt"/>
              </a:rPr>
              <a:t> closed insulin measured by receptor phosphorylation. </a:t>
            </a:r>
          </a:p>
          <a:p>
            <a:pPr>
              <a:lnSpc>
                <a:spcPct val="110000"/>
              </a:lnSpc>
            </a:pPr>
            <a:r>
              <a:rPr lang="en-US" sz="3200" dirty="0" smtClean="0">
                <a:latin typeface="+mj-lt"/>
              </a:rPr>
              <a:t>Highlighted peptides result in around or more than a hundred-fold loss of activity upon cyclization.</a:t>
            </a:r>
            <a:endParaRPr lang="en-US" sz="3200" b="1" dirty="0">
              <a:latin typeface="+mj-lt"/>
            </a:endParaRPr>
          </a:p>
        </p:txBody>
      </p:sp>
      <p:sp>
        <p:nvSpPr>
          <p:cNvPr id="144" name="Rectangle 143"/>
          <p:cNvSpPr/>
          <p:nvPr/>
        </p:nvSpPr>
        <p:spPr>
          <a:xfrm>
            <a:off x="25775597" y="42976800"/>
            <a:ext cx="7523803" cy="1175706"/>
          </a:xfrm>
          <a:prstGeom prst="rect">
            <a:avLst/>
          </a:prstGeom>
        </p:spPr>
        <p:txBody>
          <a:bodyPr wrap="square">
            <a:spAutoFit/>
          </a:bodyPr>
          <a:lstStyle/>
          <a:p>
            <a:pPr algn="just">
              <a:lnSpc>
                <a:spcPct val="110000"/>
              </a:lnSpc>
            </a:pPr>
            <a:r>
              <a:rPr lang="en-US" sz="3200" b="1" dirty="0">
                <a:latin typeface="+mj-lt"/>
              </a:rPr>
              <a:t>Fig. </a:t>
            </a:r>
            <a:r>
              <a:rPr lang="en-US" sz="3200" b="1" dirty="0" smtClean="0">
                <a:latin typeface="+mj-lt"/>
              </a:rPr>
              <a:t>6</a:t>
            </a:r>
            <a:r>
              <a:rPr lang="en-US" sz="3200" dirty="0" smtClean="0">
                <a:latin typeface="+mj-lt"/>
              </a:rPr>
              <a:t>: Closed insulins are inactive at 100 nmol/kg.</a:t>
            </a:r>
            <a:endParaRPr lang="en-US" sz="3200" b="1" dirty="0">
              <a:latin typeface="+mj-lt"/>
            </a:endParaRPr>
          </a:p>
        </p:txBody>
      </p:sp>
      <p:pic>
        <p:nvPicPr>
          <p:cNvPr id="63" name="Picture 6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05324" y="29641800"/>
            <a:ext cx="7882729" cy="7406640"/>
          </a:xfrm>
          <a:prstGeom prst="rect">
            <a:avLst/>
          </a:prstGeom>
        </p:spPr>
      </p:pic>
      <p:sp>
        <p:nvSpPr>
          <p:cNvPr id="13" name="Rectangle 12"/>
          <p:cNvSpPr/>
          <p:nvPr/>
        </p:nvSpPr>
        <p:spPr>
          <a:xfrm>
            <a:off x="17550249" y="42976800"/>
            <a:ext cx="7595751" cy="1077218"/>
          </a:xfrm>
          <a:prstGeom prst="rect">
            <a:avLst/>
          </a:prstGeom>
        </p:spPr>
        <p:txBody>
          <a:bodyPr wrap="square">
            <a:spAutoFit/>
          </a:bodyPr>
          <a:lstStyle/>
          <a:p>
            <a:pPr algn="just"/>
            <a:r>
              <a:rPr lang="en-US" sz="3200" b="1" dirty="0">
                <a:latin typeface="+mj-lt"/>
              </a:rPr>
              <a:t>Fig. 5</a:t>
            </a:r>
            <a:r>
              <a:rPr lang="en-US" sz="3200" dirty="0" smtClean="0">
                <a:latin typeface="+mj-lt"/>
              </a:rPr>
              <a:t>: Open insulins at 10 nmol/kg, are active while the closed analogs are not.</a:t>
            </a:r>
            <a:endParaRPr lang="en-US" sz="3200" b="1" dirty="0">
              <a:latin typeface="+mj-lt"/>
            </a:endParaRPr>
          </a:p>
        </p:txBody>
      </p:sp>
      <p:sp>
        <p:nvSpPr>
          <p:cNvPr id="2" name="Rectangle 1"/>
          <p:cNvSpPr/>
          <p:nvPr/>
        </p:nvSpPr>
        <p:spPr bwMode="auto">
          <a:xfrm>
            <a:off x="9144000" y="29657040"/>
            <a:ext cx="2819400" cy="12316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1" fontAlgn="base" latinLnBrk="0" hangingPunct="1">
              <a:lnSpc>
                <a:spcPct val="100000"/>
              </a:lnSpc>
              <a:spcBef>
                <a:spcPct val="0"/>
              </a:spcBef>
              <a:spcAft>
                <a:spcPct val="0"/>
              </a:spcAft>
              <a:buClrTx/>
              <a:buSzTx/>
              <a:buFontTx/>
              <a:buNone/>
              <a:tabLst/>
            </a:pPr>
            <a:endParaRPr kumimoji="0" lang="en-US" sz="3400" b="0" i="0" u="none" strike="noStrike" cap="none" normalizeH="0" baseline="0" dirty="0" smtClean="0">
              <a:ln>
                <a:noFill/>
              </a:ln>
              <a:solidFill>
                <a:schemeClr val="tx1"/>
              </a:solidFill>
              <a:effectLst/>
              <a:latin typeface="Arial Narrow" pitchFamily="34" charset="0"/>
            </a:endParaRPr>
          </a:p>
        </p:txBody>
      </p:sp>
      <p:graphicFrame>
        <p:nvGraphicFramePr>
          <p:cNvPr id="8" name="Object 7"/>
          <p:cNvGraphicFramePr>
            <a:graphicFrameLocks/>
          </p:cNvGraphicFramePr>
          <p:nvPr>
            <p:extLst>
              <p:ext uri="{D42A27DB-BD31-4B8C-83A1-F6EECF244321}">
                <p14:modId xmlns:p14="http://schemas.microsoft.com/office/powerpoint/2010/main" val="1921089369"/>
              </p:ext>
            </p:extLst>
          </p:nvPr>
        </p:nvGraphicFramePr>
        <p:xfrm>
          <a:off x="25775596" y="37703760"/>
          <a:ext cx="7598664" cy="4892040"/>
        </p:xfrm>
        <a:graphic>
          <a:graphicData uri="http://schemas.openxmlformats.org/presentationml/2006/ole">
            <mc:AlternateContent xmlns:mc="http://schemas.openxmlformats.org/markup-compatibility/2006">
              <mc:Choice xmlns:v="urn:schemas-microsoft-com:vml" Requires="v">
                <p:oleObj spid="_x0000_s1421" name="Prism 7" r:id="rId12" imgW="4447316" imgH="2620841" progId="Prism7.Document">
                  <p:embed/>
                </p:oleObj>
              </mc:Choice>
              <mc:Fallback>
                <p:oleObj name="Prism 7" r:id="rId12" imgW="4447316" imgH="2620841" progId="Prism7.Document">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75596" y="37703760"/>
                        <a:ext cx="7598664" cy="4892040"/>
                      </a:xfrm>
                      <a:prstGeom prst="rect">
                        <a:avLst/>
                      </a:prstGeom>
                      <a:solidFill>
                        <a:srgbClr val="FFFFFF"/>
                      </a:solid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166717989"/>
              </p:ext>
            </p:extLst>
          </p:nvPr>
        </p:nvGraphicFramePr>
        <p:xfrm>
          <a:off x="17550249" y="37707328"/>
          <a:ext cx="7595751" cy="4888472"/>
        </p:xfrm>
        <a:graphic>
          <a:graphicData uri="http://schemas.openxmlformats.org/presentationml/2006/ole">
            <mc:AlternateContent xmlns:mc="http://schemas.openxmlformats.org/markup-compatibility/2006">
              <mc:Choice xmlns:v="urn:schemas-microsoft-com:vml" Requires="v">
                <p:oleObj spid="_x0000_s1422" name="Prism 7" r:id="rId14" imgW="4079617" imgH="2625523" progId="Prism7.Document">
                  <p:embed/>
                </p:oleObj>
              </mc:Choice>
              <mc:Fallback>
                <p:oleObj name="Prism 7" r:id="rId14" imgW="4079617" imgH="2625523" progId="Prism7.Document">
                  <p:embed/>
                  <p:pic>
                    <p:nvPicPr>
                      <p:cNvPr id="0"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550249" y="37707328"/>
                        <a:ext cx="7595751" cy="4888472"/>
                      </a:xfrm>
                      <a:prstGeom prst="rect">
                        <a:avLst/>
                      </a:prstGeom>
                      <a:solidFill>
                        <a:srgbClr val="FFFFFF"/>
                      </a:solidFill>
                      <a:ln>
                        <a:noFill/>
                      </a:ln>
                    </p:spPr>
                  </p:pic>
                </p:oleObj>
              </mc:Fallback>
            </mc:AlternateContent>
          </a:graphicData>
        </a:graphic>
      </p:graphicFrame>
      <p:pic>
        <p:nvPicPr>
          <p:cNvPr id="1397" name="Picture 37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888200" y="16557337"/>
            <a:ext cx="11353797" cy="118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149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784225"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784225"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31967</TotalTime>
  <Words>1440</Words>
  <Application>Microsoft Office PowerPoint</Application>
  <PresentationFormat>Custom</PresentationFormat>
  <Paragraphs>43</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4" baseType="lpstr">
      <vt:lpstr>Default Design</vt:lpstr>
      <vt:lpstr>MDLDrawObject Class</vt:lpstr>
      <vt:lpstr>Prism 7</vt:lpstr>
      <vt:lpstr>PowerPoint Presentation</vt:lpstr>
    </vt:vector>
  </TitlesOfParts>
  <Company>timlab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scribe2</dc:creator>
  <cp:lastModifiedBy>FOB (Florence Brunel)</cp:lastModifiedBy>
  <cp:revision>642</cp:revision>
  <cp:lastPrinted>2018-03-06T18:05:34Z</cp:lastPrinted>
  <dcterms:created xsi:type="dcterms:W3CDTF">2003-07-28T19:16:52Z</dcterms:created>
  <dcterms:modified xsi:type="dcterms:W3CDTF">2018-10-04T14:50:07Z</dcterms:modified>
</cp:coreProperties>
</file>